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61" r:id="rId3"/>
    <p:sldId id="294" r:id="rId4"/>
    <p:sldId id="260" r:id="rId5"/>
    <p:sldId id="283" r:id="rId6"/>
    <p:sldId id="262" r:id="rId7"/>
    <p:sldId id="263" r:id="rId8"/>
    <p:sldId id="264" r:id="rId9"/>
    <p:sldId id="266" r:id="rId10"/>
    <p:sldId id="269" r:id="rId11"/>
    <p:sldId id="282" r:id="rId12"/>
    <p:sldId id="284" r:id="rId13"/>
    <p:sldId id="285" r:id="rId14"/>
    <p:sldId id="265" r:id="rId15"/>
    <p:sldId id="268" r:id="rId16"/>
    <p:sldId id="295" r:id="rId17"/>
    <p:sldId id="289" r:id="rId18"/>
    <p:sldId id="288" r:id="rId19"/>
    <p:sldId id="290" r:id="rId20"/>
    <p:sldId id="291" r:id="rId21"/>
    <p:sldId id="292" r:id="rId22"/>
    <p:sldId id="286" r:id="rId23"/>
    <p:sldId id="270" r:id="rId24"/>
    <p:sldId id="271" r:id="rId25"/>
    <p:sldId id="272" r:id="rId26"/>
    <p:sldId id="273" r:id="rId27"/>
    <p:sldId id="274" r:id="rId28"/>
    <p:sldId id="296" r:id="rId29"/>
    <p:sldId id="279" r:id="rId30"/>
    <p:sldId id="280" r:id="rId31"/>
    <p:sldId id="281" r:id="rId3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70AB6-BC38-4C4C-B30D-6D120DC457D1}" v="5" dt="2021-11-16T18:38:24.63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ggett, Kathy [IWD]" userId="8911027c-186f-4b3a-83e6-e3f892e11fb1" providerId="ADAL" clId="{A9670AB6-BC38-4C4C-B30D-6D120DC457D1}"/>
    <pc:docChg chg="custSel addSld delSld modSld">
      <pc:chgData name="Leggett, Kathy [IWD]" userId="8911027c-186f-4b3a-83e6-e3f892e11fb1" providerId="ADAL" clId="{A9670AB6-BC38-4C4C-B30D-6D120DC457D1}" dt="2021-11-17T17:36:03.585" v="3296" actId="2696"/>
      <pc:docMkLst>
        <pc:docMk/>
      </pc:docMkLst>
      <pc:sldChg chg="modSp mod">
        <pc:chgData name="Leggett, Kathy [IWD]" userId="8911027c-186f-4b3a-83e6-e3f892e11fb1" providerId="ADAL" clId="{A9670AB6-BC38-4C4C-B30D-6D120DC457D1}" dt="2021-11-16T18:35:31.279" v="380" actId="1076"/>
        <pc:sldMkLst>
          <pc:docMk/>
          <pc:sldMk cId="0" sldId="260"/>
        </pc:sldMkLst>
        <pc:spChg chg="mod">
          <ac:chgData name="Leggett, Kathy [IWD]" userId="8911027c-186f-4b3a-83e6-e3f892e11fb1" providerId="ADAL" clId="{A9670AB6-BC38-4C4C-B30D-6D120DC457D1}" dt="2021-11-16T18:35:31.279" v="380" actId="1076"/>
          <ac:spMkLst>
            <pc:docMk/>
            <pc:sldMk cId="0" sldId="260"/>
            <ac:spMk id="5" creationId="{C281B019-8442-4BC2-9464-C4C635E2C5A3}"/>
          </ac:spMkLst>
        </pc:spChg>
        <pc:spChg chg="mod">
          <ac:chgData name="Leggett, Kathy [IWD]" userId="8911027c-186f-4b3a-83e6-e3f892e11fb1" providerId="ADAL" clId="{A9670AB6-BC38-4C4C-B30D-6D120DC457D1}" dt="2021-11-16T18:35:16.445" v="378" actId="208"/>
          <ac:spMkLst>
            <pc:docMk/>
            <pc:sldMk cId="0" sldId="260"/>
            <ac:spMk id="143" creationId="{00000000-0000-0000-0000-000000000000}"/>
          </ac:spMkLst>
        </pc:spChg>
      </pc:sldChg>
      <pc:sldChg chg="del">
        <pc:chgData name="Leggett, Kathy [IWD]" userId="8911027c-186f-4b3a-83e6-e3f892e11fb1" providerId="ADAL" clId="{A9670AB6-BC38-4C4C-B30D-6D120DC457D1}" dt="2021-11-16T18:36:31.113" v="382" actId="2696"/>
        <pc:sldMkLst>
          <pc:docMk/>
          <pc:sldMk cId="1332053240" sldId="263"/>
        </pc:sldMkLst>
      </pc:sldChg>
      <pc:sldChg chg="del">
        <pc:chgData name="Leggett, Kathy [IWD]" userId="8911027c-186f-4b3a-83e6-e3f892e11fb1" providerId="ADAL" clId="{A9670AB6-BC38-4C4C-B30D-6D120DC457D1}" dt="2021-11-16T18:37:24.375" v="383" actId="2696"/>
        <pc:sldMkLst>
          <pc:docMk/>
          <pc:sldMk cId="2487026285" sldId="264"/>
        </pc:sldMkLst>
      </pc:sldChg>
      <pc:sldChg chg="del">
        <pc:chgData name="Leggett, Kathy [IWD]" userId="8911027c-186f-4b3a-83e6-e3f892e11fb1" providerId="ADAL" clId="{A9670AB6-BC38-4C4C-B30D-6D120DC457D1}" dt="2021-11-16T18:37:41.278" v="384" actId="2696"/>
        <pc:sldMkLst>
          <pc:docMk/>
          <pc:sldMk cId="287219160" sldId="266"/>
        </pc:sldMkLst>
      </pc:sldChg>
      <pc:sldChg chg="del">
        <pc:chgData name="Leggett, Kathy [IWD]" userId="8911027c-186f-4b3a-83e6-e3f892e11fb1" providerId="ADAL" clId="{A9670AB6-BC38-4C4C-B30D-6D120DC457D1}" dt="2021-11-16T18:38:02.237" v="385" actId="47"/>
        <pc:sldMkLst>
          <pc:docMk/>
          <pc:sldMk cId="0" sldId="267"/>
        </pc:sldMkLst>
      </pc:sldChg>
      <pc:sldChg chg="modSp del mod">
        <pc:chgData name="Leggett, Kathy [IWD]" userId="8911027c-186f-4b3a-83e6-e3f892e11fb1" providerId="ADAL" clId="{A9670AB6-BC38-4C4C-B30D-6D120DC457D1}" dt="2021-11-17T02:39:21.578" v="515" actId="20577"/>
        <pc:sldMkLst>
          <pc:docMk/>
          <pc:sldMk cId="2246966660" sldId="269"/>
        </pc:sldMkLst>
        <pc:spChg chg="mod">
          <ac:chgData name="Leggett, Kathy [IWD]" userId="8911027c-186f-4b3a-83e6-e3f892e11fb1" providerId="ADAL" clId="{A9670AB6-BC38-4C4C-B30D-6D120DC457D1}" dt="2021-11-17T02:39:21.578" v="515" actId="20577"/>
          <ac:spMkLst>
            <pc:docMk/>
            <pc:sldMk cId="2246966660" sldId="269"/>
            <ac:spMk id="180" creationId="{00000000-0000-0000-0000-000000000000}"/>
          </ac:spMkLst>
        </pc:spChg>
      </pc:sldChg>
      <pc:sldChg chg="del">
        <pc:chgData name="Leggett, Kathy [IWD]" userId="8911027c-186f-4b3a-83e6-e3f892e11fb1" providerId="ADAL" clId="{A9670AB6-BC38-4C4C-B30D-6D120DC457D1}" dt="2021-11-16T18:36:10.064" v="381" actId="2696"/>
        <pc:sldMkLst>
          <pc:docMk/>
          <pc:sldMk cId="125871435" sldId="282"/>
        </pc:sldMkLst>
      </pc:sldChg>
      <pc:sldChg chg="modSp mod">
        <pc:chgData name="Leggett, Kathy [IWD]" userId="8911027c-186f-4b3a-83e6-e3f892e11fb1" providerId="ADAL" clId="{A9670AB6-BC38-4C4C-B30D-6D120DC457D1}" dt="2021-11-16T18:46:38.807" v="448" actId="5793"/>
        <pc:sldMkLst>
          <pc:docMk/>
          <pc:sldMk cId="1009492553" sldId="282"/>
        </pc:sldMkLst>
        <pc:spChg chg="mod">
          <ac:chgData name="Leggett, Kathy [IWD]" userId="8911027c-186f-4b3a-83e6-e3f892e11fb1" providerId="ADAL" clId="{A9670AB6-BC38-4C4C-B30D-6D120DC457D1}" dt="2021-11-16T18:46:38.807" v="448" actId="5793"/>
          <ac:spMkLst>
            <pc:docMk/>
            <pc:sldMk cId="1009492553" sldId="282"/>
            <ac:spMk id="6" creationId="{8F394F36-5DB2-4033-9AEE-F679483B548A}"/>
          </ac:spMkLst>
        </pc:spChg>
      </pc:sldChg>
      <pc:sldChg chg="modSp mod">
        <pc:chgData name="Leggett, Kathy [IWD]" userId="8911027c-186f-4b3a-83e6-e3f892e11fb1" providerId="ADAL" clId="{A9670AB6-BC38-4C4C-B30D-6D120DC457D1}" dt="2021-11-16T18:45:07.688" v="441" actId="5793"/>
        <pc:sldMkLst>
          <pc:docMk/>
          <pc:sldMk cId="2485721334" sldId="283"/>
        </pc:sldMkLst>
        <pc:spChg chg="mod">
          <ac:chgData name="Leggett, Kathy [IWD]" userId="8911027c-186f-4b3a-83e6-e3f892e11fb1" providerId="ADAL" clId="{A9670AB6-BC38-4C4C-B30D-6D120DC457D1}" dt="2021-11-16T18:45:07.688" v="441" actId="5793"/>
          <ac:spMkLst>
            <pc:docMk/>
            <pc:sldMk cId="2485721334" sldId="283"/>
            <ac:spMk id="143" creationId="{00000000-0000-0000-0000-000000000000}"/>
          </ac:spMkLst>
        </pc:spChg>
      </pc:sldChg>
      <pc:sldChg chg="modSp mod">
        <pc:chgData name="Leggett, Kathy [IWD]" userId="8911027c-186f-4b3a-83e6-e3f892e11fb1" providerId="ADAL" clId="{A9670AB6-BC38-4C4C-B30D-6D120DC457D1}" dt="2021-11-16T18:47:04.340" v="452" actId="20577"/>
        <pc:sldMkLst>
          <pc:docMk/>
          <pc:sldMk cId="1806272494" sldId="284"/>
        </pc:sldMkLst>
        <pc:spChg chg="mod">
          <ac:chgData name="Leggett, Kathy [IWD]" userId="8911027c-186f-4b3a-83e6-e3f892e11fb1" providerId="ADAL" clId="{A9670AB6-BC38-4C4C-B30D-6D120DC457D1}" dt="2021-11-16T18:47:04.340" v="452" actId="20577"/>
          <ac:spMkLst>
            <pc:docMk/>
            <pc:sldMk cId="1806272494" sldId="284"/>
            <ac:spMk id="6" creationId="{D24C8CAD-9CCD-44A4-8E02-7E43949CAD4A}"/>
          </ac:spMkLst>
        </pc:spChg>
      </pc:sldChg>
      <pc:sldChg chg="modSp mod">
        <pc:chgData name="Leggett, Kathy [IWD]" userId="8911027c-186f-4b3a-83e6-e3f892e11fb1" providerId="ADAL" clId="{A9670AB6-BC38-4C4C-B30D-6D120DC457D1}" dt="2021-11-16T18:48:45.662" v="496" actId="5793"/>
        <pc:sldMkLst>
          <pc:docMk/>
          <pc:sldMk cId="2314126691" sldId="285"/>
        </pc:sldMkLst>
        <pc:spChg chg="mod">
          <ac:chgData name="Leggett, Kathy [IWD]" userId="8911027c-186f-4b3a-83e6-e3f892e11fb1" providerId="ADAL" clId="{A9670AB6-BC38-4C4C-B30D-6D120DC457D1}" dt="2021-11-16T18:48:45.662" v="496" actId="5793"/>
          <ac:spMkLst>
            <pc:docMk/>
            <pc:sldMk cId="2314126691" sldId="285"/>
            <ac:spMk id="6" creationId="{D24C8CAD-9CCD-44A4-8E02-7E43949CAD4A}"/>
          </ac:spMkLst>
        </pc:spChg>
        <pc:spChg chg="mod">
          <ac:chgData name="Leggett, Kathy [IWD]" userId="8911027c-186f-4b3a-83e6-e3f892e11fb1" providerId="ADAL" clId="{A9670AB6-BC38-4C4C-B30D-6D120DC457D1}" dt="2021-11-16T18:47:28.966" v="473" actId="6549"/>
          <ac:spMkLst>
            <pc:docMk/>
            <pc:sldMk cId="2314126691" sldId="285"/>
            <ac:spMk id="150" creationId="{00000000-0000-0000-0000-000000000000}"/>
          </ac:spMkLst>
        </pc:spChg>
      </pc:sldChg>
      <pc:sldChg chg="modSp del mod">
        <pc:chgData name="Leggett, Kathy [IWD]" userId="8911027c-186f-4b3a-83e6-e3f892e11fb1" providerId="ADAL" clId="{A9670AB6-BC38-4C4C-B30D-6D120DC457D1}" dt="2021-11-17T17:33:43.876" v="3217" actId="2696"/>
        <pc:sldMkLst>
          <pc:docMk/>
          <pc:sldMk cId="1273129362" sldId="286"/>
        </pc:sldMkLst>
        <pc:spChg chg="mod">
          <ac:chgData name="Leggett, Kathy [IWD]" userId="8911027c-186f-4b3a-83e6-e3f892e11fb1" providerId="ADAL" clId="{A9670AB6-BC38-4C4C-B30D-6D120DC457D1}" dt="2021-11-17T03:19:05.961" v="1815" actId="1076"/>
          <ac:spMkLst>
            <pc:docMk/>
            <pc:sldMk cId="1273129362" sldId="286"/>
            <ac:spMk id="178" creationId="{00000000-0000-0000-0000-000000000000}"/>
          </ac:spMkLst>
        </pc:spChg>
        <pc:spChg chg="mod">
          <ac:chgData name="Leggett, Kathy [IWD]" userId="8911027c-186f-4b3a-83e6-e3f892e11fb1" providerId="ADAL" clId="{A9670AB6-BC38-4C4C-B30D-6D120DC457D1}" dt="2021-11-17T03:19:02.370" v="1814" actId="1076"/>
          <ac:spMkLst>
            <pc:docMk/>
            <pc:sldMk cId="1273129362" sldId="286"/>
            <ac:spMk id="179" creationId="{00000000-0000-0000-0000-000000000000}"/>
          </ac:spMkLst>
        </pc:spChg>
        <pc:spChg chg="mod">
          <ac:chgData name="Leggett, Kathy [IWD]" userId="8911027c-186f-4b3a-83e6-e3f892e11fb1" providerId="ADAL" clId="{A9670AB6-BC38-4C4C-B30D-6D120DC457D1}" dt="2021-11-17T03:43:46.726" v="3215" actId="20577"/>
          <ac:spMkLst>
            <pc:docMk/>
            <pc:sldMk cId="1273129362" sldId="286"/>
            <ac:spMk id="180" creationId="{00000000-0000-0000-0000-000000000000}"/>
          </ac:spMkLst>
        </pc:spChg>
      </pc:sldChg>
      <pc:sldChg chg="modSp del mod">
        <pc:chgData name="Leggett, Kathy [IWD]" userId="8911027c-186f-4b3a-83e6-e3f892e11fb1" providerId="ADAL" clId="{A9670AB6-BC38-4C4C-B30D-6D120DC457D1}" dt="2021-11-16T18:40:17.173" v="407" actId="47"/>
        <pc:sldMkLst>
          <pc:docMk/>
          <pc:sldMk cId="2239925515" sldId="287"/>
        </pc:sldMkLst>
        <pc:spChg chg="mod">
          <ac:chgData name="Leggett, Kathy [IWD]" userId="8911027c-186f-4b3a-83e6-e3f892e11fb1" providerId="ADAL" clId="{A9670AB6-BC38-4C4C-B30D-6D120DC457D1}" dt="2021-11-16T18:40:06.192" v="406" actId="6549"/>
          <ac:spMkLst>
            <pc:docMk/>
            <pc:sldMk cId="2239925515" sldId="287"/>
            <ac:spMk id="180" creationId="{00000000-0000-0000-0000-000000000000}"/>
          </ac:spMkLst>
        </pc:spChg>
      </pc:sldChg>
      <pc:sldChg chg="modSp mod">
        <pc:chgData name="Leggett, Kathy [IWD]" userId="8911027c-186f-4b3a-83e6-e3f892e11fb1" providerId="ADAL" clId="{A9670AB6-BC38-4C4C-B30D-6D120DC457D1}" dt="2021-11-16T18:41:13.676" v="416" actId="6549"/>
        <pc:sldMkLst>
          <pc:docMk/>
          <pc:sldMk cId="2923042493" sldId="288"/>
        </pc:sldMkLst>
        <pc:spChg chg="mod">
          <ac:chgData name="Leggett, Kathy [IWD]" userId="8911027c-186f-4b3a-83e6-e3f892e11fb1" providerId="ADAL" clId="{A9670AB6-BC38-4C4C-B30D-6D120DC457D1}" dt="2021-11-16T18:41:13.676" v="416" actId="6549"/>
          <ac:spMkLst>
            <pc:docMk/>
            <pc:sldMk cId="2923042493" sldId="288"/>
            <ac:spMk id="180" creationId="{00000000-0000-0000-0000-000000000000}"/>
          </ac:spMkLst>
        </pc:spChg>
      </pc:sldChg>
      <pc:sldChg chg="modSp mod">
        <pc:chgData name="Leggett, Kathy [IWD]" userId="8911027c-186f-4b3a-83e6-e3f892e11fb1" providerId="ADAL" clId="{A9670AB6-BC38-4C4C-B30D-6D120DC457D1}" dt="2021-11-16T18:39:58.513" v="405" actId="20577"/>
        <pc:sldMkLst>
          <pc:docMk/>
          <pc:sldMk cId="2197550246" sldId="289"/>
        </pc:sldMkLst>
        <pc:spChg chg="mod">
          <ac:chgData name="Leggett, Kathy [IWD]" userId="8911027c-186f-4b3a-83e6-e3f892e11fb1" providerId="ADAL" clId="{A9670AB6-BC38-4C4C-B30D-6D120DC457D1}" dt="2021-11-16T18:39:58.513" v="405" actId="20577"/>
          <ac:spMkLst>
            <pc:docMk/>
            <pc:sldMk cId="2197550246" sldId="289"/>
            <ac:spMk id="180" creationId="{00000000-0000-0000-0000-000000000000}"/>
          </ac:spMkLst>
        </pc:spChg>
      </pc:sldChg>
      <pc:sldChg chg="modSp mod">
        <pc:chgData name="Leggett, Kathy [IWD]" userId="8911027c-186f-4b3a-83e6-e3f892e11fb1" providerId="ADAL" clId="{A9670AB6-BC38-4C4C-B30D-6D120DC457D1}" dt="2021-11-16T18:41:42.515" v="423" actId="5793"/>
        <pc:sldMkLst>
          <pc:docMk/>
          <pc:sldMk cId="873610637" sldId="290"/>
        </pc:sldMkLst>
        <pc:spChg chg="mod">
          <ac:chgData name="Leggett, Kathy [IWD]" userId="8911027c-186f-4b3a-83e6-e3f892e11fb1" providerId="ADAL" clId="{A9670AB6-BC38-4C4C-B30D-6D120DC457D1}" dt="2021-11-16T18:41:42.515" v="423" actId="5793"/>
          <ac:spMkLst>
            <pc:docMk/>
            <pc:sldMk cId="873610637" sldId="290"/>
            <ac:spMk id="180" creationId="{00000000-0000-0000-0000-000000000000}"/>
          </ac:spMkLst>
        </pc:spChg>
      </pc:sldChg>
      <pc:sldChg chg="modSp mod">
        <pc:chgData name="Leggett, Kathy [IWD]" userId="8911027c-186f-4b3a-83e6-e3f892e11fb1" providerId="ADAL" clId="{A9670AB6-BC38-4C4C-B30D-6D120DC457D1}" dt="2021-11-16T18:50:32.113" v="508" actId="21"/>
        <pc:sldMkLst>
          <pc:docMk/>
          <pc:sldMk cId="4112077372" sldId="291"/>
        </pc:sldMkLst>
        <pc:spChg chg="mod">
          <ac:chgData name="Leggett, Kathy [IWD]" userId="8911027c-186f-4b3a-83e6-e3f892e11fb1" providerId="ADAL" clId="{A9670AB6-BC38-4C4C-B30D-6D120DC457D1}" dt="2021-11-16T18:50:32.113" v="508" actId="21"/>
          <ac:spMkLst>
            <pc:docMk/>
            <pc:sldMk cId="4112077372" sldId="291"/>
            <ac:spMk id="180" creationId="{00000000-0000-0000-0000-000000000000}"/>
          </ac:spMkLst>
        </pc:spChg>
      </pc:sldChg>
      <pc:sldChg chg="modSp mod">
        <pc:chgData name="Leggett, Kathy [IWD]" userId="8911027c-186f-4b3a-83e6-e3f892e11fb1" providerId="ADAL" clId="{A9670AB6-BC38-4C4C-B30D-6D120DC457D1}" dt="2021-11-16T18:51:06.043" v="513" actId="255"/>
        <pc:sldMkLst>
          <pc:docMk/>
          <pc:sldMk cId="2567509646" sldId="292"/>
        </pc:sldMkLst>
        <pc:spChg chg="mod">
          <ac:chgData name="Leggett, Kathy [IWD]" userId="8911027c-186f-4b3a-83e6-e3f892e11fb1" providerId="ADAL" clId="{A9670AB6-BC38-4C4C-B30D-6D120DC457D1}" dt="2021-11-16T18:51:06.043" v="513" actId="255"/>
          <ac:spMkLst>
            <pc:docMk/>
            <pc:sldMk cId="2567509646" sldId="292"/>
            <ac:spMk id="180" creationId="{00000000-0000-0000-0000-000000000000}"/>
          </ac:spMkLst>
        </pc:spChg>
      </pc:sldChg>
      <pc:sldChg chg="modSp del mod">
        <pc:chgData name="Leggett, Kathy [IWD]" userId="8911027c-186f-4b3a-83e6-e3f892e11fb1" providerId="ADAL" clId="{A9670AB6-BC38-4C4C-B30D-6D120DC457D1}" dt="2021-11-17T17:33:24.532" v="3216" actId="47"/>
        <pc:sldMkLst>
          <pc:docMk/>
          <pc:sldMk cId="3159325388" sldId="293"/>
        </pc:sldMkLst>
        <pc:spChg chg="mod">
          <ac:chgData name="Leggett, Kathy [IWD]" userId="8911027c-186f-4b3a-83e6-e3f892e11fb1" providerId="ADAL" clId="{A9670AB6-BC38-4C4C-B30D-6D120DC457D1}" dt="2021-11-16T18:49:46.655" v="500" actId="5793"/>
          <ac:spMkLst>
            <pc:docMk/>
            <pc:sldMk cId="3159325388" sldId="293"/>
            <ac:spMk id="180" creationId="{00000000-0000-0000-0000-000000000000}"/>
          </ac:spMkLst>
        </pc:spChg>
      </pc:sldChg>
      <pc:sldChg chg="modSp add mod">
        <pc:chgData name="Leggett, Kathy [IWD]" userId="8911027c-186f-4b3a-83e6-e3f892e11fb1" providerId="ADAL" clId="{A9670AB6-BC38-4C4C-B30D-6D120DC457D1}" dt="2021-11-16T18:34:31.703" v="377" actId="20577"/>
        <pc:sldMkLst>
          <pc:docMk/>
          <pc:sldMk cId="1484327955" sldId="294"/>
        </pc:sldMkLst>
        <pc:spChg chg="mod">
          <ac:chgData name="Leggett, Kathy [IWD]" userId="8911027c-186f-4b3a-83e6-e3f892e11fb1" providerId="ADAL" clId="{A9670AB6-BC38-4C4C-B30D-6D120DC457D1}" dt="2021-11-16T18:31:03.758" v="25" actId="20577"/>
          <ac:spMkLst>
            <pc:docMk/>
            <pc:sldMk cId="1484327955" sldId="294"/>
            <ac:spMk id="145" creationId="{00000000-0000-0000-0000-000000000000}"/>
          </ac:spMkLst>
        </pc:spChg>
        <pc:spChg chg="mod">
          <ac:chgData name="Leggett, Kathy [IWD]" userId="8911027c-186f-4b3a-83e6-e3f892e11fb1" providerId="ADAL" clId="{A9670AB6-BC38-4C4C-B30D-6D120DC457D1}" dt="2021-11-16T18:31:16.734" v="27" actId="6549"/>
          <ac:spMkLst>
            <pc:docMk/>
            <pc:sldMk cId="1484327955" sldId="294"/>
            <ac:spMk id="147" creationId="{00000000-0000-0000-0000-000000000000}"/>
          </ac:spMkLst>
        </pc:spChg>
        <pc:spChg chg="mod">
          <ac:chgData name="Leggett, Kathy [IWD]" userId="8911027c-186f-4b3a-83e6-e3f892e11fb1" providerId="ADAL" clId="{A9670AB6-BC38-4C4C-B30D-6D120DC457D1}" dt="2021-11-16T18:34:31.703" v="377" actId="20577"/>
          <ac:spMkLst>
            <pc:docMk/>
            <pc:sldMk cId="1484327955" sldId="294"/>
            <ac:spMk id="148" creationId="{00000000-0000-0000-0000-000000000000}"/>
          </ac:spMkLst>
        </pc:spChg>
      </pc:sldChg>
      <pc:sldChg chg="modSp add mod">
        <pc:chgData name="Leggett, Kathy [IWD]" userId="8911027c-186f-4b3a-83e6-e3f892e11fb1" providerId="ADAL" clId="{A9670AB6-BC38-4C4C-B30D-6D120DC457D1}" dt="2021-11-17T02:53:16.866" v="595" actId="20577"/>
        <pc:sldMkLst>
          <pc:docMk/>
          <pc:sldMk cId="1627548474" sldId="295"/>
        </pc:sldMkLst>
        <pc:spChg chg="mod">
          <ac:chgData name="Leggett, Kathy [IWD]" userId="8911027c-186f-4b3a-83e6-e3f892e11fb1" providerId="ADAL" clId="{A9670AB6-BC38-4C4C-B30D-6D120DC457D1}" dt="2021-11-17T02:53:16.866" v="595" actId="20577"/>
          <ac:spMkLst>
            <pc:docMk/>
            <pc:sldMk cId="1627548474" sldId="295"/>
            <ac:spMk id="180" creationId="{00000000-0000-0000-0000-000000000000}"/>
          </ac:spMkLst>
        </pc:spChg>
      </pc:sldChg>
      <pc:sldChg chg="modSp add del mod">
        <pc:chgData name="Leggett, Kathy [IWD]" userId="8911027c-186f-4b3a-83e6-e3f892e11fb1" providerId="ADAL" clId="{A9670AB6-BC38-4C4C-B30D-6D120DC457D1}" dt="2021-11-17T17:36:03.585" v="3296" actId="2696"/>
        <pc:sldMkLst>
          <pc:docMk/>
          <pc:sldMk cId="2405162625" sldId="296"/>
        </pc:sldMkLst>
        <pc:spChg chg="mod">
          <ac:chgData name="Leggett, Kathy [IWD]" userId="8911027c-186f-4b3a-83e6-e3f892e11fb1" providerId="ADAL" clId="{A9670AB6-BC38-4C4C-B30D-6D120DC457D1}" dt="2021-11-17T17:35:49.277" v="3295" actId="20577"/>
          <ac:spMkLst>
            <pc:docMk/>
            <pc:sldMk cId="2405162625" sldId="296"/>
            <ac:spMk id="2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143000" y="685800"/>
            <a:ext cx="4572000" cy="3429000"/>
          </a:xfrm>
          <a:prstGeom prst="rect">
            <a:avLst/>
          </a:prstGeom>
        </p:spPr>
        <p:txBody>
          <a:bodyPr/>
          <a:lstStyle/>
          <a:p>
            <a:endParaRPr/>
          </a:p>
        </p:txBody>
      </p:sp>
      <p:sp>
        <p:nvSpPr>
          <p:cNvPr id="122" name="Shape 1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5" name="Title Text"/>
          <p:cNvSpPr txBox="1">
            <a:spLocks noGrp="1"/>
          </p:cNvSpPr>
          <p:nvPr>
            <p:ph type="title"/>
          </p:nvPr>
        </p:nvSpPr>
        <p:spPr>
          <a:xfrm rot="5400000">
            <a:off x="4623592" y="2285206"/>
            <a:ext cx="5811839" cy="1971676"/>
          </a:xfrm>
          <a:prstGeom prst="rect">
            <a:avLst/>
          </a:prstGeom>
        </p:spPr>
        <p:txBody>
          <a:bodyPr/>
          <a:lstStyle/>
          <a:p>
            <a:r>
              <a:t>Title Text</a:t>
            </a:r>
          </a:p>
        </p:txBody>
      </p:sp>
      <p:sp>
        <p:nvSpPr>
          <p:cNvPr id="106" name="Body Level One…"/>
          <p:cNvSpPr txBox="1">
            <a:spLocks noGrp="1"/>
          </p:cNvSpPr>
          <p:nvPr>
            <p:ph type="body" idx="1"/>
          </p:nvPr>
        </p:nvSpPr>
        <p:spPr>
          <a:xfrm rot="5400000">
            <a:off x="623093" y="370681"/>
            <a:ext cx="5811838" cy="5800726"/>
          </a:xfrm>
          <a:prstGeom prst="rect">
            <a:avLst/>
          </a:prstGeom>
        </p:spPr>
        <p:txBody>
          <a:bodyPr>
            <a:normAutofit/>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pic>
        <p:nvPicPr>
          <p:cNvPr id="114" name="Google Shape;36;p7" descr="Google Shape;36;p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15" name="Slide Number"/>
          <p:cNvSpPr txBox="1">
            <a:spLocks noGrp="1"/>
          </p:cNvSpPr>
          <p:nvPr>
            <p:ph type="sldNum" sz="quarter" idx="2"/>
          </p:nvPr>
        </p:nvSpPr>
        <p:spPr>
          <a:xfrm>
            <a:off x="6294616" y="6221750"/>
            <a:ext cx="258585" cy="2692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9" name="Title Text"/>
          <p:cNvSpPr txBox="1">
            <a:spLocks noGrp="1"/>
          </p:cNvSpPr>
          <p:nvPr>
            <p:ph type="title"/>
          </p:nvPr>
        </p:nvSpPr>
        <p:spPr>
          <a:prstGeom prst="rect">
            <a:avLst/>
          </a:prstGeom>
        </p:spPr>
        <p:txBody>
          <a:bodyPr/>
          <a:lstStyle/>
          <a:p>
            <a:r>
              <a:t>Title Text</a:t>
            </a:r>
          </a:p>
        </p:txBody>
      </p:sp>
      <p:sp>
        <p:nvSpPr>
          <p:cNvPr id="20" name="Body Level One…"/>
          <p:cNvSpPr txBox="1">
            <a:spLocks noGrp="1"/>
          </p:cNvSpPr>
          <p:nvPr>
            <p:ph type="body" idx="1"/>
          </p:nvPr>
        </p:nvSpPr>
        <p:spPr>
          <a:xfrm>
            <a:off x="628650" y="1825625"/>
            <a:ext cx="7886700" cy="4351338"/>
          </a:xfrm>
          <a:prstGeom prst="rect">
            <a:avLst/>
          </a:prstGeom>
        </p:spPr>
        <p:txBody>
          <a:bodyPr>
            <a:normAutofit/>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pic>
        <p:nvPicPr>
          <p:cNvPr id="38" name="Google Shape;36;p7" descr="Google Shape;36;p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39"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46" name="Title Text"/>
          <p:cNvSpPr txBox="1">
            <a:spLocks noGrp="1"/>
          </p:cNvSpPr>
          <p:nvPr>
            <p:ph type="title"/>
          </p:nvPr>
        </p:nvSpPr>
        <p:spPr>
          <a:xfrm>
            <a:off x="685800" y="1122362"/>
            <a:ext cx="7772400" cy="2387601"/>
          </a:xfrm>
          <a:prstGeom prst="rect">
            <a:avLst/>
          </a:prstGeom>
        </p:spPr>
        <p:txBody>
          <a:bodyPr anchor="b"/>
          <a:lstStyle>
            <a:lvl1pPr algn="ctr">
              <a:defRPr sz="6000"/>
            </a:lvl1pPr>
          </a:lstStyle>
          <a:p>
            <a:r>
              <a:t>Title Text</a:t>
            </a:r>
          </a:p>
        </p:txBody>
      </p:sp>
      <p:sp>
        <p:nvSpPr>
          <p:cNvPr id="47" name="Body Level One…"/>
          <p:cNvSpPr txBox="1">
            <a:spLocks noGrp="1"/>
          </p:cNvSpPr>
          <p:nvPr>
            <p:ph type="body" sz="quarter" idx="1"/>
          </p:nvPr>
        </p:nvSpPr>
        <p:spPr>
          <a:xfrm>
            <a:off x="1143000" y="3602037"/>
            <a:ext cx="6858000" cy="1655763"/>
          </a:xfrm>
          <a:prstGeom prst="rect">
            <a:avLst/>
          </a:prstGeom>
        </p:spPr>
        <p:txBody>
          <a:bodyPr>
            <a:normAutofit/>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55" name="Title Text"/>
          <p:cNvSpPr txBox="1">
            <a:spLocks noGrp="1"/>
          </p:cNvSpPr>
          <p:nvPr>
            <p:ph type="title"/>
          </p:nvPr>
        </p:nvSpPr>
        <p:spPr>
          <a:xfrm>
            <a:off x="623887" y="1709739"/>
            <a:ext cx="7886701" cy="2852737"/>
          </a:xfrm>
          <a:prstGeom prst="rect">
            <a:avLst/>
          </a:prstGeom>
        </p:spPr>
        <p:txBody>
          <a:bodyPr anchor="b"/>
          <a:lstStyle>
            <a:lvl1pPr>
              <a:defRPr sz="6000"/>
            </a:lvl1pPr>
          </a:lstStyle>
          <a:p>
            <a:r>
              <a:t>Title Text</a:t>
            </a:r>
          </a:p>
        </p:txBody>
      </p:sp>
      <p:sp>
        <p:nvSpPr>
          <p:cNvPr id="56" name="Body Level One…"/>
          <p:cNvSpPr txBox="1">
            <a:spLocks noGrp="1"/>
          </p:cNvSpPr>
          <p:nvPr>
            <p:ph type="body" sz="quarter" idx="1"/>
          </p:nvPr>
        </p:nvSpPr>
        <p:spPr>
          <a:xfrm>
            <a:off x="623887" y="4589464"/>
            <a:ext cx="7886701" cy="1500188"/>
          </a:xfrm>
          <a:prstGeom prst="rect">
            <a:avLst/>
          </a:prstGeom>
        </p:spPr>
        <p:txBody>
          <a:bodyPr>
            <a:normAutofit/>
          </a:bodyPr>
          <a:lstStyle>
            <a:lvl1pPr marL="228600" indent="0">
              <a:buClrTx/>
              <a:buSzTx/>
              <a:buFontTx/>
              <a:buNone/>
              <a:defRPr sz="2400"/>
            </a:lvl1pPr>
            <a:lvl2pPr marL="228600" indent="457200">
              <a:buClrTx/>
              <a:buSzTx/>
              <a:buFontTx/>
              <a:buNone/>
              <a:defRPr sz="2400"/>
            </a:lvl2pPr>
            <a:lvl3pPr marL="228600" indent="914400">
              <a:buClrTx/>
              <a:buSzTx/>
              <a:buFontTx/>
              <a:buNone/>
              <a:defRPr sz="2400"/>
            </a:lvl3pPr>
            <a:lvl4pPr marL="228600" indent="1371600">
              <a:buClrTx/>
              <a:buSzTx/>
              <a:buFontTx/>
              <a:buNone/>
              <a:defRPr sz="2400"/>
            </a:lvl4pPr>
            <a:lvl5pPr marL="228600" indent="1828800">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Body Level One…"/>
          <p:cNvSpPr txBox="1">
            <a:spLocks noGrp="1"/>
          </p:cNvSpPr>
          <p:nvPr>
            <p:ph type="body" sz="half" idx="1"/>
          </p:nvPr>
        </p:nvSpPr>
        <p:spPr>
          <a:xfrm>
            <a:off x="628650" y="1825625"/>
            <a:ext cx="3886200" cy="4351338"/>
          </a:xfrm>
          <a:prstGeom prst="rect">
            <a:avLst/>
          </a:prstGeom>
        </p:spPr>
        <p:txBody>
          <a:bodyPr>
            <a:normAutofit/>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66" name="Google Shape;64;p13"/>
          <p:cNvSpPr txBox="1">
            <a:spLocks noGrp="1"/>
          </p:cNvSpPr>
          <p:nvPr>
            <p:ph type="body" sz="half" idx="21"/>
          </p:nvPr>
        </p:nvSpPr>
        <p:spPr>
          <a:xfrm>
            <a:off x="4629150" y="1825625"/>
            <a:ext cx="3886200" cy="4351338"/>
          </a:xfrm>
          <a:prstGeom prst="rect">
            <a:avLst/>
          </a:prstGeom>
        </p:spPr>
        <p:txBody>
          <a:bodyPr>
            <a:normAutofit/>
          </a:bodyPr>
          <a:lstStyle/>
          <a:p>
            <a:pPr indent="-342900"/>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629841" y="365125"/>
            <a:ext cx="7886701" cy="1325564"/>
          </a:xfrm>
          <a:prstGeom prst="rect">
            <a:avLst/>
          </a:prstGeom>
        </p:spPr>
        <p:txBody>
          <a:bodyPr/>
          <a:lstStyle/>
          <a:p>
            <a:r>
              <a:t>Title Text</a:t>
            </a:r>
          </a:p>
        </p:txBody>
      </p:sp>
      <p:sp>
        <p:nvSpPr>
          <p:cNvPr id="75" name="Body Level One…"/>
          <p:cNvSpPr txBox="1">
            <a:spLocks noGrp="1"/>
          </p:cNvSpPr>
          <p:nvPr>
            <p:ph type="body" sz="quarter" idx="1"/>
          </p:nvPr>
        </p:nvSpPr>
        <p:spPr>
          <a:xfrm>
            <a:off x="629841" y="1681163"/>
            <a:ext cx="3868341" cy="823913"/>
          </a:xfrm>
          <a:prstGeom prst="rect">
            <a:avLst/>
          </a:prstGeom>
        </p:spPr>
        <p:txBody>
          <a:bodyPr anchor="b">
            <a:normAutofit/>
          </a:bodyPr>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6" name="Google Shape;71;p14"/>
          <p:cNvSpPr txBox="1">
            <a:spLocks noGrp="1"/>
          </p:cNvSpPr>
          <p:nvPr>
            <p:ph type="body" sz="half" idx="21"/>
          </p:nvPr>
        </p:nvSpPr>
        <p:spPr>
          <a:xfrm>
            <a:off x="629841" y="2505075"/>
            <a:ext cx="3868341" cy="3684588"/>
          </a:xfrm>
          <a:prstGeom prst="rect">
            <a:avLst/>
          </a:prstGeom>
        </p:spPr>
        <p:txBody>
          <a:bodyPr>
            <a:normAutofit/>
          </a:bodyPr>
          <a:lstStyle/>
          <a:p>
            <a:pPr indent="-342900"/>
            <a:endParaRPr/>
          </a:p>
        </p:txBody>
      </p:sp>
      <p:sp>
        <p:nvSpPr>
          <p:cNvPr id="77" name="Google Shape;72;p14"/>
          <p:cNvSpPr txBox="1">
            <a:spLocks noGrp="1"/>
          </p:cNvSpPr>
          <p:nvPr>
            <p:ph type="body" sz="quarter" idx="22"/>
          </p:nvPr>
        </p:nvSpPr>
        <p:spPr>
          <a:xfrm>
            <a:off x="4629149" y="1681163"/>
            <a:ext cx="3887393" cy="823913"/>
          </a:xfrm>
          <a:prstGeom prst="rect">
            <a:avLst/>
          </a:prstGeom>
        </p:spPr>
        <p:txBody>
          <a:bodyPr anchor="b">
            <a:normAutofit/>
          </a:bodyPr>
          <a:lstStyle/>
          <a:p>
            <a:pPr marL="228600" indent="0">
              <a:buClrTx/>
              <a:buSzTx/>
              <a:buFontTx/>
              <a:buNone/>
              <a:defRPr sz="2400" b="1"/>
            </a:pPr>
            <a:endParaRPr/>
          </a:p>
        </p:txBody>
      </p:sp>
      <p:sp>
        <p:nvSpPr>
          <p:cNvPr id="78" name="Google Shape;73;p14"/>
          <p:cNvSpPr txBox="1">
            <a:spLocks noGrp="1"/>
          </p:cNvSpPr>
          <p:nvPr>
            <p:ph type="body" sz="half" idx="23"/>
          </p:nvPr>
        </p:nvSpPr>
        <p:spPr>
          <a:xfrm>
            <a:off x="4629149" y="2505075"/>
            <a:ext cx="3887393" cy="3684588"/>
          </a:xfrm>
          <a:prstGeom prst="rect">
            <a:avLst/>
          </a:prstGeom>
        </p:spPr>
        <p:txBody>
          <a:bodyPr>
            <a:normAutofit/>
          </a:bodyPr>
          <a:lstStyle/>
          <a:p>
            <a:pPr indent="-342900"/>
            <a:endParaRP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6" name="Title Text"/>
          <p:cNvSpPr txBox="1">
            <a:spLocks noGrp="1"/>
          </p:cNvSpPr>
          <p:nvPr>
            <p:ph type="title"/>
          </p:nvPr>
        </p:nvSpPr>
        <p:spPr>
          <a:xfrm>
            <a:off x="629841" y="457200"/>
            <a:ext cx="2949178" cy="1600200"/>
          </a:xfrm>
          <a:prstGeom prst="rect">
            <a:avLst/>
          </a:prstGeom>
        </p:spPr>
        <p:txBody>
          <a:bodyPr anchor="b"/>
          <a:lstStyle>
            <a:lvl1pPr>
              <a:defRPr sz="3200"/>
            </a:lvl1pPr>
          </a:lstStyle>
          <a:p>
            <a:r>
              <a:t>Title Text</a:t>
            </a:r>
          </a:p>
        </p:txBody>
      </p:sp>
      <p:sp>
        <p:nvSpPr>
          <p:cNvPr id="87" name="Google Shape;79;p15"/>
          <p:cNvSpPr>
            <a:spLocks noGrp="1"/>
          </p:cNvSpPr>
          <p:nvPr>
            <p:ph type="pic" sz="half" idx="21"/>
          </p:nvPr>
        </p:nvSpPr>
        <p:spPr>
          <a:xfrm>
            <a:off x="3887391" y="987425"/>
            <a:ext cx="4629151" cy="4873626"/>
          </a:xfrm>
          <a:prstGeom prst="rect">
            <a:avLst/>
          </a:prstGeom>
        </p:spPr>
        <p:txBody>
          <a:bodyPr lIns="91439" tIns="45719" rIns="91439" bIns="45719"/>
          <a:lstStyle/>
          <a:p>
            <a:endParaRPr/>
          </a:p>
        </p:txBody>
      </p:sp>
      <p:sp>
        <p:nvSpPr>
          <p:cNvPr id="88" name="Body Level One…"/>
          <p:cNvSpPr txBox="1">
            <a:spLocks noGrp="1"/>
          </p:cNvSpPr>
          <p:nvPr>
            <p:ph type="body" sz="quarter" idx="1"/>
          </p:nvPr>
        </p:nvSpPr>
        <p:spPr>
          <a:xfrm>
            <a:off x="629841" y="2057400"/>
            <a:ext cx="2949178" cy="3811588"/>
          </a:xfrm>
          <a:prstGeom prst="rect">
            <a:avLst/>
          </a:prstGeom>
        </p:spPr>
        <p:txBody>
          <a:bodyPr>
            <a:normAutofit/>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6" name="Title Text"/>
          <p:cNvSpPr txBox="1">
            <a:spLocks noGrp="1"/>
          </p:cNvSpPr>
          <p:nvPr>
            <p:ph type="title"/>
          </p:nvPr>
        </p:nvSpPr>
        <p:spPr>
          <a:prstGeom prst="rect">
            <a:avLst/>
          </a:prstGeom>
        </p:spPr>
        <p:txBody>
          <a:bodyPr/>
          <a:lstStyle/>
          <a:p>
            <a:r>
              <a:t>Title Text</a:t>
            </a:r>
          </a:p>
        </p:txBody>
      </p:sp>
      <p:sp>
        <p:nvSpPr>
          <p:cNvPr id="97" name="Body Level One…"/>
          <p:cNvSpPr txBox="1">
            <a:spLocks noGrp="1"/>
          </p:cNvSpPr>
          <p:nvPr>
            <p:ph type="body" idx="1"/>
          </p:nvPr>
        </p:nvSpPr>
        <p:spPr>
          <a:xfrm rot="5400000">
            <a:off x="2396331" y="57943"/>
            <a:ext cx="4351338" cy="7886701"/>
          </a:xfrm>
          <a:prstGeom prst="rect">
            <a:avLst/>
          </a:prstGeom>
        </p:spPr>
        <p:txBody>
          <a:bodyPr>
            <a:normAutofit/>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256766" y="6404313"/>
            <a:ext cx="258585" cy="2692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406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7900" marR="0" indent="-4445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13839" marR="0" indent="-497839"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iowaccrr.org/resources/files/Data/FY20/Desert%20Data%202020/Desert%20Data%202020.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iowagrants.gov/"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Kathy.Leggett@iwd.iowa.gov" TargetMode="External"/><Relationship Id="rId2" Type="http://schemas.openxmlformats.org/officeDocument/2006/relationships/hyperlink" Target="mailto:rpage@dhs.state.ia.us"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Google Shape;100;p18" descr="Google Shape;100;p18"/>
          <p:cNvPicPr>
            <a:picLocks noChangeAspect="1"/>
          </p:cNvPicPr>
          <p:nvPr/>
        </p:nvPicPr>
        <p:blipFill>
          <a:blip r:embed="rId2"/>
          <a:stretch>
            <a:fillRect/>
          </a:stretch>
        </p:blipFill>
        <p:spPr>
          <a:xfrm>
            <a:off x="0" y="307485"/>
            <a:ext cx="9144000" cy="5486401"/>
          </a:xfrm>
          <a:prstGeom prst="rect">
            <a:avLst/>
          </a:prstGeom>
          <a:ln w="12700">
            <a:miter lim="400000"/>
          </a:ln>
        </p:spPr>
      </p:pic>
      <p:sp>
        <p:nvSpPr>
          <p:cNvPr id="125" name="Google Shape;101;p18"/>
          <p:cNvSpPr txBox="1"/>
          <p:nvPr/>
        </p:nvSpPr>
        <p:spPr>
          <a:xfrm>
            <a:off x="4528576" y="4043781"/>
            <a:ext cx="4291080" cy="1503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r">
              <a:defRPr sz="3600" b="1">
                <a:solidFill>
                  <a:srgbClr val="FFFFFF"/>
                </a:solidFill>
              </a:defRPr>
            </a:pPr>
            <a:r>
              <a:t>Closing </a:t>
            </a:r>
            <a:br/>
            <a:r>
              <a:t>Iowa’s </a:t>
            </a:r>
            <a:br/>
            <a:r>
              <a:rPr sz="2400" b="0"/>
              <a:t>SKILLS GAP</a:t>
            </a:r>
          </a:p>
        </p:txBody>
      </p:sp>
      <p:pic>
        <p:nvPicPr>
          <p:cNvPr id="126" name="Google Shape;102;p18" descr="Google Shape;102;p18"/>
          <p:cNvPicPr>
            <a:picLocks noChangeAspect="1"/>
          </p:cNvPicPr>
          <p:nvPr/>
        </p:nvPicPr>
        <p:blipFill>
          <a:blip r:embed="rId3"/>
          <a:stretch>
            <a:fillRect/>
          </a:stretch>
        </p:blipFill>
        <p:spPr>
          <a:xfrm>
            <a:off x="3996728" y="974291"/>
            <a:ext cx="3696168" cy="2134668"/>
          </a:xfrm>
          <a:prstGeom prst="rect">
            <a:avLst/>
          </a:prstGeom>
          <a:ln w="12700">
            <a:miter lim="400000"/>
          </a:ln>
        </p:spPr>
      </p:pic>
      <p:sp>
        <p:nvSpPr>
          <p:cNvPr id="127" name="Google Shape;103;p18"/>
          <p:cNvSpPr txBox="1"/>
          <p:nvPr/>
        </p:nvSpPr>
        <p:spPr>
          <a:xfrm>
            <a:off x="438769" y="3924141"/>
            <a:ext cx="5796578" cy="1112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defRPr sz="1600" b="1">
                <a:solidFill>
                  <a:srgbClr val="FFFFFF"/>
                </a:solidFill>
              </a:defRPr>
            </a:pPr>
            <a:endParaRPr/>
          </a:p>
          <a:p>
            <a:pPr>
              <a:defRPr sz="1800" i="1">
                <a:solidFill>
                  <a:srgbClr val="FFFFFF"/>
                </a:solidFill>
              </a:defRPr>
            </a:pPr>
            <a:r>
              <a:t>Kathy Leggett</a:t>
            </a:r>
          </a:p>
          <a:p>
            <a:pPr>
              <a:defRPr sz="1800" i="1">
                <a:solidFill>
                  <a:srgbClr val="FFFFFF"/>
                </a:solidFill>
              </a:defRPr>
            </a:pPr>
            <a:r>
              <a:t>Future Ready Iowa</a:t>
            </a:r>
          </a:p>
          <a:p>
            <a:pPr>
              <a:defRPr sz="1800" i="1">
                <a:solidFill>
                  <a:srgbClr val="FFFFFF"/>
                </a:solidFill>
              </a:defRPr>
            </a:pPr>
            <a:r>
              <a:t>Kathy.Leggett@iwd.iowa.gov</a:t>
            </a:r>
          </a:p>
        </p:txBody>
      </p:sp>
      <p:sp>
        <p:nvSpPr>
          <p:cNvPr id="128" name="TextBox 3"/>
          <p:cNvSpPr txBox="1"/>
          <p:nvPr/>
        </p:nvSpPr>
        <p:spPr>
          <a:xfrm>
            <a:off x="1935207" y="6017047"/>
            <a:ext cx="5806986"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lvl1pPr>
          </a:lstStyle>
          <a:p>
            <a:r>
              <a:t>www.FutureReadyIowa.gov</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417064" y="1608063"/>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t>Grant Timeline</a:t>
            </a:r>
          </a:p>
        </p:txBody>
      </p:sp>
      <p:sp>
        <p:nvSpPr>
          <p:cNvPr id="17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
        <p:nvSpPr>
          <p:cNvPr id="180" name="Rectangle 2"/>
          <p:cNvSpPr txBox="1"/>
          <p:nvPr/>
        </p:nvSpPr>
        <p:spPr>
          <a:xfrm>
            <a:off x="906304" y="2368454"/>
            <a:ext cx="7331393" cy="4154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buClr>
                <a:srgbClr val="000000"/>
              </a:buClr>
              <a:buSzPct val="100000"/>
              <a:buFont typeface="Arial"/>
              <a:buChar char="•"/>
              <a:defRPr sz="2200"/>
            </a:pPr>
            <a:r>
              <a:rPr dirty="0"/>
              <a:t>Successful applicants must </a:t>
            </a:r>
            <a:r>
              <a:rPr b="1" dirty="0"/>
              <a:t>provide proof to Iowa Workforce Development that privately raised funds have been expended in full</a:t>
            </a:r>
            <a:r>
              <a:rPr dirty="0"/>
              <a:t>, at which time, then state matching funds may be drawn down. </a:t>
            </a:r>
          </a:p>
          <a:p>
            <a:pPr>
              <a:defRPr sz="2200"/>
            </a:pPr>
            <a:endParaRPr dirty="0"/>
          </a:p>
          <a:p>
            <a:pPr marL="285750" indent="-285750">
              <a:buClr>
                <a:srgbClr val="000000"/>
              </a:buClr>
              <a:buSzPct val="100000"/>
              <a:buFont typeface="Arial"/>
              <a:buChar char="•"/>
              <a:defRPr sz="2200"/>
            </a:pPr>
            <a:r>
              <a:rPr dirty="0"/>
              <a:t>Awardees must be able to draw down state funds by </a:t>
            </a:r>
            <a:r>
              <a:rPr b="1" dirty="0"/>
              <a:t>June 30, 202</a:t>
            </a:r>
            <a:r>
              <a:rPr lang="en-US" b="1" dirty="0"/>
              <a:t>2</a:t>
            </a:r>
            <a:r>
              <a:rPr dirty="0"/>
              <a:t>.   </a:t>
            </a:r>
          </a:p>
          <a:p>
            <a:pPr marL="285750" indent="-285750">
              <a:buClr>
                <a:srgbClr val="000000"/>
              </a:buClr>
              <a:buSzPct val="100000"/>
              <a:buFont typeface="Arial"/>
              <a:buChar char="•"/>
              <a:defRPr sz="2200"/>
            </a:pPr>
            <a:endParaRPr dirty="0"/>
          </a:p>
          <a:p>
            <a:pPr marL="285750" indent="-285750">
              <a:buClr>
                <a:srgbClr val="000000"/>
              </a:buClr>
              <a:buSzPct val="100000"/>
              <a:buFont typeface="Arial"/>
              <a:buChar char="•"/>
              <a:defRPr sz="2200"/>
            </a:pPr>
            <a:r>
              <a:rPr dirty="0"/>
              <a:t>All state matching funds must be utilized within 12 months of receipt and any unexpended matching dollars must be returned to Iowa Workforce Development thereafter.</a:t>
            </a:r>
          </a:p>
        </p:txBody>
      </p:sp>
    </p:spTree>
    <p:extLst>
      <p:ext uri="{BB962C8B-B14F-4D97-AF65-F5344CB8AC3E}">
        <p14:creationId xmlns:p14="http://schemas.microsoft.com/office/powerpoint/2010/main" val="22469666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332;p44"/>
          <p:cNvSpPr txBox="1"/>
          <p:nvPr/>
        </p:nvSpPr>
        <p:spPr>
          <a:xfrm>
            <a:off x="417064" y="1340620"/>
            <a:ext cx="7745040" cy="584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3200" b="1">
                <a:solidFill>
                  <a:srgbClr val="4E7D4B"/>
                </a:solidFill>
              </a:defRPr>
            </a:lvl1pPr>
          </a:lstStyle>
          <a:p>
            <a:r>
              <a:rPr dirty="0"/>
              <a:t>Grant purpose</a:t>
            </a:r>
            <a:r>
              <a:rPr lang="en-US" dirty="0"/>
              <a:t> - DHS</a:t>
            </a:r>
            <a:endParaRPr dirty="0"/>
          </a:p>
        </p:txBody>
      </p:sp>
      <p:sp>
        <p:nvSpPr>
          <p:cNvPr id="142" name="Google Shape;334;p44"/>
          <p:cNvSpPr txBox="1">
            <a:spLocks noGrp="1"/>
          </p:cNvSpPr>
          <p:nvPr>
            <p:ph type="title" idx="4294967295"/>
          </p:nvPr>
        </p:nvSpPr>
        <p:spPr>
          <a:xfrm>
            <a:off x="289452" y="383727"/>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43" name="Rectangle 1"/>
          <p:cNvSpPr txBox="1"/>
          <p:nvPr/>
        </p:nvSpPr>
        <p:spPr>
          <a:xfrm>
            <a:off x="509280" y="2359187"/>
            <a:ext cx="756060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endParaRPr dirty="0"/>
          </a:p>
        </p:txBody>
      </p:sp>
      <p:sp>
        <p:nvSpPr>
          <p:cNvPr id="6" name="TextBox 5">
            <a:extLst>
              <a:ext uri="{FF2B5EF4-FFF2-40B4-BE49-F238E27FC236}">
                <a16:creationId xmlns:a16="http://schemas.microsoft.com/office/drawing/2014/main" id="{8F394F36-5DB2-4033-9AEE-F679483B548A}"/>
              </a:ext>
            </a:extLst>
          </p:cNvPr>
          <p:cNvSpPr txBox="1"/>
          <p:nvPr/>
        </p:nvSpPr>
        <p:spPr>
          <a:xfrm>
            <a:off x="648269" y="1783363"/>
            <a:ext cx="7847462" cy="4832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just">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DHS use of federal funds guides the prioritization of the investment of resources in the following areas:</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Entities that have applied and received Child Care Challenge funding or funding from the Investing in Iowa’s Child Care (IICC) but have an increased funding need due to supply chain issues and increase in labor costs.</a:t>
            </a: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Have not received any funding from the child care challenge fund or from IICC.</a:t>
            </a: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Are part of a community that have a feasibility study on the need for child care in the community.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(Program should be able to attach a portion of the study justifying their need)</a:t>
            </a: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project is located in a city that is an identified “child care desert” at </a:t>
            </a: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https://iowaccrr.org/resources/files/Data/FY20/Desert%20Data%202020/Desert%20Data%202020.pdf</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94925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oogle Shape;332;p44"/>
          <p:cNvSpPr txBox="1"/>
          <p:nvPr/>
        </p:nvSpPr>
        <p:spPr>
          <a:xfrm>
            <a:off x="417058" y="537572"/>
            <a:ext cx="7745040" cy="584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3200" b="1">
                <a:solidFill>
                  <a:srgbClr val="4E7D4B"/>
                </a:solidFill>
              </a:defRPr>
            </a:lvl1pPr>
          </a:lstStyle>
          <a:p>
            <a:r>
              <a:rPr lang="en-US" dirty="0"/>
              <a:t>Allowable</a:t>
            </a:r>
            <a:r>
              <a:rPr dirty="0"/>
              <a:t> Grant Expenses</a:t>
            </a:r>
            <a:r>
              <a:rPr lang="en-US" dirty="0"/>
              <a:t> -      DHS</a:t>
            </a:r>
            <a:endParaRPr dirty="0"/>
          </a:p>
        </p:txBody>
      </p:sp>
      <p:sp>
        <p:nvSpPr>
          <p:cNvPr id="152" name="Rectangle 2"/>
          <p:cNvSpPr txBox="1"/>
          <p:nvPr/>
        </p:nvSpPr>
        <p:spPr>
          <a:xfrm>
            <a:off x="417058" y="2647550"/>
            <a:ext cx="7441612" cy="532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R="24129" indent="597534">
              <a:lnSpc>
                <a:spcPct val="111000"/>
              </a:lnSpc>
              <a:spcBef>
                <a:spcPts val="1500"/>
              </a:spcBef>
              <a:defRPr sz="2800"/>
            </a:pPr>
            <a:endParaRPr dirty="0"/>
          </a:p>
        </p:txBody>
      </p:sp>
      <p:sp>
        <p:nvSpPr>
          <p:cNvPr id="6" name="TextBox 5">
            <a:extLst>
              <a:ext uri="{FF2B5EF4-FFF2-40B4-BE49-F238E27FC236}">
                <a16:creationId xmlns:a16="http://schemas.microsoft.com/office/drawing/2014/main" id="{D24C8CAD-9CCD-44A4-8E02-7E43949CAD4A}"/>
              </a:ext>
            </a:extLst>
          </p:cNvPr>
          <p:cNvSpPr txBox="1"/>
          <p:nvPr/>
        </p:nvSpPr>
        <p:spPr>
          <a:xfrm>
            <a:off x="1187706" y="1952885"/>
            <a:ext cx="6670964" cy="3847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l">
              <a:spcBef>
                <a:spcPts val="0"/>
              </a:spcBef>
              <a:spcAft>
                <a:spcPts val="0"/>
              </a:spcAft>
            </a:pPr>
            <a:r>
              <a:rPr lang="en-US" sz="2800" b="1" i="0" dirty="0">
                <a:solidFill>
                  <a:srgbClr val="201F1E"/>
                </a:solidFill>
                <a:effectLst/>
                <a:latin typeface="Arial" panose="020B0604020202020204" pitchFamily="34" charset="0"/>
              </a:rPr>
              <a:t>Allowable</a:t>
            </a:r>
            <a:endParaRPr lang="en-US" sz="2800" b="1"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2400" b="0" i="0" dirty="0">
                <a:solidFill>
                  <a:srgbClr val="201F1E"/>
                </a:solidFill>
                <a:effectLst/>
                <a:latin typeface="Arial" panose="020B0604020202020204" pitchFamily="34" charset="0"/>
              </a:rPr>
              <a:t>Health and safety resources</a:t>
            </a:r>
            <a:endParaRPr lang="en-US" sz="24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2400" b="0" i="0" dirty="0">
                <a:solidFill>
                  <a:srgbClr val="201F1E"/>
                </a:solidFill>
                <a:effectLst/>
                <a:latin typeface="Arial" panose="020B0604020202020204" pitchFamily="34" charset="0"/>
              </a:rPr>
              <a:t>Classroom furniture and play equipment</a:t>
            </a:r>
            <a:endParaRPr lang="en-US" sz="24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2400" b="0" i="0" dirty="0">
                <a:solidFill>
                  <a:srgbClr val="201F1E"/>
                </a:solidFill>
                <a:effectLst/>
                <a:latin typeface="Arial" panose="020B0604020202020204" pitchFamily="34" charset="0"/>
              </a:rPr>
              <a:t>Minor renovation (i.e. plumbing, sprinkler system, radon mitigation, roof repairs)</a:t>
            </a:r>
            <a:endParaRPr lang="en-US" sz="24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2400" b="0" i="0" dirty="0">
                <a:solidFill>
                  <a:srgbClr val="201F1E"/>
                </a:solidFill>
                <a:effectLst/>
                <a:latin typeface="Arial" panose="020B0604020202020204" pitchFamily="34" charset="0"/>
              </a:rPr>
              <a:t>Appliances</a:t>
            </a:r>
            <a:endParaRPr lang="en-US" sz="24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2400" b="0" i="0" dirty="0">
                <a:solidFill>
                  <a:srgbClr val="201F1E"/>
                </a:solidFill>
                <a:effectLst/>
                <a:latin typeface="Arial" panose="020B0604020202020204" pitchFamily="34" charset="0"/>
              </a:rPr>
              <a:t>Office equipment</a:t>
            </a:r>
            <a:endParaRPr lang="en-US" sz="24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2400" b="0" i="0" dirty="0">
                <a:solidFill>
                  <a:srgbClr val="201F1E"/>
                </a:solidFill>
                <a:effectLst/>
                <a:latin typeface="Arial" panose="020B0604020202020204" pitchFamily="34" charset="0"/>
              </a:rPr>
              <a:t>Adaptations for children with disabilities</a:t>
            </a:r>
            <a:endParaRPr lang="en-US" sz="24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2400" b="0" i="0" dirty="0">
                <a:solidFill>
                  <a:srgbClr val="201F1E"/>
                </a:solidFill>
                <a:effectLst/>
                <a:latin typeface="Arial" panose="020B0604020202020204" pitchFamily="34" charset="0"/>
              </a:rPr>
              <a:t>Advertising to parents and potential employees</a:t>
            </a:r>
            <a:endParaRPr lang="en-US" sz="2400" b="0" i="0" dirty="0">
              <a:solidFill>
                <a:srgbClr val="201F1E"/>
              </a:solidFill>
              <a:effectLst/>
              <a:latin typeface="Calibri" panose="020F0502020204030204" pitchFamily="34" charset="0"/>
            </a:endParaRPr>
          </a:p>
        </p:txBody>
      </p:sp>
    </p:spTree>
    <p:extLst>
      <p:ext uri="{BB962C8B-B14F-4D97-AF65-F5344CB8AC3E}">
        <p14:creationId xmlns:p14="http://schemas.microsoft.com/office/powerpoint/2010/main" val="18062724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oogle Shape;332;p44"/>
          <p:cNvSpPr txBox="1"/>
          <p:nvPr/>
        </p:nvSpPr>
        <p:spPr>
          <a:xfrm>
            <a:off x="-55378" y="763459"/>
            <a:ext cx="7914047" cy="584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spAutoFit/>
          </a:bodyPr>
          <a:lstStyle>
            <a:lvl1pPr>
              <a:defRPr sz="3200" b="1">
                <a:solidFill>
                  <a:srgbClr val="4E7D4B"/>
                </a:solidFill>
              </a:defRPr>
            </a:lvl1pPr>
          </a:lstStyle>
          <a:p>
            <a:r>
              <a:rPr lang="en-US" dirty="0"/>
              <a:t>Non-Allowable </a:t>
            </a:r>
            <a:r>
              <a:rPr dirty="0"/>
              <a:t>Grant Expenses</a:t>
            </a:r>
            <a:r>
              <a:rPr lang="en-US" dirty="0"/>
              <a:t> -  DHS</a:t>
            </a:r>
            <a:endParaRPr dirty="0"/>
          </a:p>
        </p:txBody>
      </p:sp>
      <p:sp>
        <p:nvSpPr>
          <p:cNvPr id="152" name="Rectangle 2"/>
          <p:cNvSpPr txBox="1"/>
          <p:nvPr/>
        </p:nvSpPr>
        <p:spPr>
          <a:xfrm>
            <a:off x="417058" y="2647550"/>
            <a:ext cx="7441612" cy="532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24129" indent="597534">
              <a:lnSpc>
                <a:spcPct val="111000"/>
              </a:lnSpc>
              <a:spcBef>
                <a:spcPts val="1500"/>
              </a:spcBef>
              <a:defRPr sz="2800"/>
            </a:pPr>
            <a:endParaRPr dirty="0"/>
          </a:p>
        </p:txBody>
      </p:sp>
      <p:sp>
        <p:nvSpPr>
          <p:cNvPr id="6" name="TextBox 5">
            <a:extLst>
              <a:ext uri="{FF2B5EF4-FFF2-40B4-BE49-F238E27FC236}">
                <a16:creationId xmlns:a16="http://schemas.microsoft.com/office/drawing/2014/main" id="{D24C8CAD-9CCD-44A4-8E02-7E43949CAD4A}"/>
              </a:ext>
            </a:extLst>
          </p:cNvPr>
          <p:cNvSpPr txBox="1"/>
          <p:nvPr/>
        </p:nvSpPr>
        <p:spPr>
          <a:xfrm>
            <a:off x="0" y="1348192"/>
            <a:ext cx="9144000" cy="4893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l">
              <a:spcBef>
                <a:spcPts val="0"/>
              </a:spcBef>
              <a:spcAft>
                <a:spcPts val="0"/>
              </a:spcAft>
            </a:pPr>
            <a:r>
              <a:rPr lang="en-US" sz="2400" b="1" i="0" dirty="0">
                <a:solidFill>
                  <a:srgbClr val="201F1E"/>
                </a:solidFill>
                <a:effectLst/>
                <a:latin typeface="Arial" panose="020B0604020202020204" pitchFamily="34" charset="0"/>
              </a:rPr>
              <a:t>Non-allowable</a:t>
            </a:r>
            <a:endParaRPr lang="en-US" sz="2400" b="1"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1600" b="0" i="0" dirty="0">
                <a:solidFill>
                  <a:srgbClr val="201F1E"/>
                </a:solidFill>
                <a:effectLst/>
                <a:latin typeface="Arial" panose="020B0604020202020204" pitchFamily="34" charset="0"/>
              </a:rPr>
              <a:t>Ongoing operating expenses (utilities, insurance, salaries, </a:t>
            </a:r>
            <a:r>
              <a:rPr lang="en-US" sz="1600" b="0" i="0" dirty="0" err="1">
                <a:solidFill>
                  <a:srgbClr val="201F1E"/>
                </a:solidFill>
                <a:effectLst/>
                <a:latin typeface="Arial" panose="020B0604020202020204" pitchFamily="34" charset="0"/>
              </a:rPr>
              <a:t>etc</a:t>
            </a:r>
            <a:r>
              <a:rPr lang="en-US" sz="1600" b="0" i="0" dirty="0">
                <a:solidFill>
                  <a:srgbClr val="201F1E"/>
                </a:solidFill>
                <a:effectLst/>
                <a:latin typeface="Arial" panose="020B0604020202020204" pitchFamily="34" charset="0"/>
              </a:rPr>
              <a:t>)</a:t>
            </a:r>
          </a:p>
          <a:p>
            <a:pPr marL="457200" marR="0" lvl="1" algn="l">
              <a:spcBef>
                <a:spcPts val="0"/>
              </a:spcBef>
              <a:spcAft>
                <a:spcPts val="0"/>
              </a:spcAft>
            </a:pPr>
            <a:endParaRPr lang="en-US" sz="16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1600" b="0" i="0" dirty="0">
                <a:solidFill>
                  <a:srgbClr val="201F1E"/>
                </a:solidFill>
                <a:effectLst/>
                <a:latin typeface="Arial" panose="020B0604020202020204" pitchFamily="34" charset="0"/>
              </a:rPr>
              <a:t>Purchase of land or property</a:t>
            </a:r>
          </a:p>
          <a:p>
            <a:pPr marL="457200" marR="0" lvl="1" algn="l">
              <a:spcBef>
                <a:spcPts val="0"/>
              </a:spcBef>
              <a:spcAft>
                <a:spcPts val="0"/>
              </a:spcAft>
            </a:pPr>
            <a:endParaRPr lang="en-US" sz="16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1600" b="0" i="0" dirty="0">
                <a:solidFill>
                  <a:srgbClr val="201F1E"/>
                </a:solidFill>
                <a:effectLst/>
                <a:latin typeface="Arial" panose="020B0604020202020204" pitchFamily="34" charset="0"/>
              </a:rPr>
              <a:t>Construction or major renovation</a:t>
            </a:r>
            <a:endParaRPr lang="en-US" sz="1600" b="0" i="0" dirty="0">
              <a:solidFill>
                <a:srgbClr val="201F1E"/>
              </a:solidFill>
              <a:effectLst/>
              <a:latin typeface="Calibri" panose="020F0502020204030204" pitchFamily="34" charset="0"/>
            </a:endParaRPr>
          </a:p>
          <a:p>
            <a:pPr marL="1143000" marR="0" lvl="2" indent="-228600" algn="l">
              <a:spcBef>
                <a:spcPts val="0"/>
              </a:spcBef>
              <a:spcAft>
                <a:spcPts val="0"/>
              </a:spcAft>
              <a:buFont typeface="Arial" panose="020B0604020202020204" pitchFamily="34" charset="0"/>
              <a:buChar char="§"/>
            </a:pPr>
            <a:r>
              <a:rPr lang="en-US" sz="1600" b="0" i="0" dirty="0">
                <a:solidFill>
                  <a:srgbClr val="201F1E"/>
                </a:solidFill>
                <a:effectLst/>
                <a:latin typeface="Arial" panose="020B0604020202020204" pitchFamily="34" charset="0"/>
              </a:rPr>
              <a:t>Major renovation means: (1) structural changes to the foundation, roof, floor, exterior or load-bearing walls of a facility, or the extension of a facility to increase its floor area; or (2) extensive alteration of a facility such as to significantly change its function and purpose, even if such renovation does not include any structural change</a:t>
            </a:r>
          </a:p>
          <a:p>
            <a:pPr marL="914400" marR="0" lvl="2" algn="l">
              <a:spcBef>
                <a:spcPts val="0"/>
              </a:spcBef>
              <a:spcAft>
                <a:spcPts val="0"/>
              </a:spcAft>
            </a:pPr>
            <a:endParaRPr lang="en-US" sz="16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1600" b="0" i="0" dirty="0">
                <a:solidFill>
                  <a:srgbClr val="201F1E"/>
                </a:solidFill>
                <a:effectLst/>
                <a:latin typeface="Arial" panose="020B0604020202020204" pitchFamily="34" charset="0"/>
              </a:rPr>
              <a:t>Non-essential kitchen applicants or electronics</a:t>
            </a:r>
          </a:p>
          <a:p>
            <a:pPr marL="457200" marR="0" lvl="1" algn="l">
              <a:spcBef>
                <a:spcPts val="0"/>
              </a:spcBef>
              <a:spcAft>
                <a:spcPts val="0"/>
              </a:spcAft>
            </a:pPr>
            <a:endParaRPr lang="en-US" sz="16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1600" b="0" i="0" dirty="0">
                <a:solidFill>
                  <a:srgbClr val="201F1E"/>
                </a:solidFill>
                <a:effectLst/>
                <a:latin typeface="Arial" panose="020B0604020202020204" pitchFamily="34" charset="0"/>
              </a:rPr>
              <a:t>Professional Development resources (tuition, books, travel expenses, training costs)</a:t>
            </a:r>
          </a:p>
          <a:p>
            <a:pPr marL="457200" marR="0" lvl="1" algn="l">
              <a:spcBef>
                <a:spcPts val="0"/>
              </a:spcBef>
              <a:spcAft>
                <a:spcPts val="0"/>
              </a:spcAft>
            </a:pPr>
            <a:endParaRPr lang="en-US" sz="16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1600" b="0" i="0" dirty="0">
                <a:solidFill>
                  <a:srgbClr val="201F1E"/>
                </a:solidFill>
                <a:effectLst/>
                <a:latin typeface="Arial" panose="020B0604020202020204" pitchFamily="34" charset="0"/>
              </a:rPr>
              <a:t>Food and beverage</a:t>
            </a:r>
          </a:p>
          <a:p>
            <a:pPr marL="457200" marR="0" lvl="1" algn="l">
              <a:spcBef>
                <a:spcPts val="0"/>
              </a:spcBef>
              <a:spcAft>
                <a:spcPts val="0"/>
              </a:spcAft>
            </a:pPr>
            <a:endParaRPr lang="en-US" sz="1600" b="0" i="0" dirty="0">
              <a:solidFill>
                <a:srgbClr val="201F1E"/>
              </a:solidFill>
              <a:effectLst/>
              <a:latin typeface="Calibri" panose="020F0502020204030204" pitchFamily="34" charset="0"/>
            </a:endParaRPr>
          </a:p>
          <a:p>
            <a:pPr marL="742950" marR="0" lvl="1" indent="-285750" algn="l">
              <a:spcBef>
                <a:spcPts val="0"/>
              </a:spcBef>
              <a:spcAft>
                <a:spcPts val="0"/>
              </a:spcAft>
              <a:buFont typeface="Courier New" panose="02070309020205020404" pitchFamily="49" charset="0"/>
              <a:buChar char="o"/>
            </a:pPr>
            <a:r>
              <a:rPr lang="en-US" sz="1600" b="0" i="0" dirty="0">
                <a:solidFill>
                  <a:srgbClr val="201F1E"/>
                </a:solidFill>
                <a:effectLst/>
                <a:latin typeface="Arial" panose="020B0604020202020204" pitchFamily="34" charset="0"/>
              </a:rPr>
              <a:t>Items not recommended due to health and safety or developmental reasons (i.e. carpeting, infant swings, walkers, trampoline, pool)</a:t>
            </a:r>
            <a:endParaRPr lang="en-US" sz="1600" b="0" i="0" dirty="0">
              <a:solidFill>
                <a:srgbClr val="201F1E"/>
              </a:solidFill>
              <a:effectLst/>
              <a:latin typeface="Calibri" panose="020F0502020204030204" pitchFamily="34" charset="0"/>
            </a:endParaRPr>
          </a:p>
        </p:txBody>
      </p:sp>
    </p:spTree>
    <p:extLst>
      <p:ext uri="{BB962C8B-B14F-4D97-AF65-F5344CB8AC3E}">
        <p14:creationId xmlns:p14="http://schemas.microsoft.com/office/powerpoint/2010/main" val="23141266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332;p44"/>
          <p:cNvSpPr txBox="1"/>
          <p:nvPr/>
        </p:nvSpPr>
        <p:spPr>
          <a:xfrm>
            <a:off x="417064" y="1608063"/>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t>Administrative Expenses </a:t>
            </a:r>
          </a:p>
        </p:txBody>
      </p:sp>
      <p:sp>
        <p:nvSpPr>
          <p:cNvPr id="163"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
        <p:nvSpPr>
          <p:cNvPr id="164" name="Rectangle 3"/>
          <p:cNvSpPr txBox="1"/>
          <p:nvPr/>
        </p:nvSpPr>
        <p:spPr>
          <a:xfrm>
            <a:off x="417059" y="2454953"/>
            <a:ext cx="8092987" cy="3992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24129" indent="359408">
              <a:spcBef>
                <a:spcPts val="800"/>
              </a:spcBef>
              <a:defRPr sz="2600" b="1"/>
            </a:pPr>
            <a:r>
              <a:t>Administrative expenses are not allowable for grant expenses or to be used as matching funds:</a:t>
            </a:r>
          </a:p>
          <a:p>
            <a:pPr marR="24129" indent="359408">
              <a:spcBef>
                <a:spcPts val="800"/>
              </a:spcBef>
              <a:defRPr sz="2600" b="1"/>
            </a:pPr>
            <a:endParaRPr/>
          </a:p>
          <a:p>
            <a:pPr marL="285750" indent="-285750">
              <a:buClr>
                <a:srgbClr val="000000"/>
              </a:buClr>
              <a:buSzPct val="100000"/>
              <a:buFont typeface="Arial"/>
              <a:buChar char="•"/>
              <a:defRPr sz="2400"/>
            </a:pPr>
            <a:r>
              <a:t>Childcare director or center staff- not an allowable expense</a:t>
            </a:r>
          </a:p>
          <a:p>
            <a:pPr>
              <a:defRPr sz="2400"/>
            </a:pPr>
            <a:endParaRPr/>
          </a:p>
          <a:p>
            <a:pPr marL="285750" indent="-285750">
              <a:buClr>
                <a:srgbClr val="000000"/>
              </a:buClr>
              <a:buSzPct val="100000"/>
              <a:buFont typeface="Arial"/>
              <a:buChar char="•"/>
              <a:defRPr sz="2400"/>
            </a:pPr>
            <a:r>
              <a:t>Project coordinator for the construction project (managing childcare needs with construction contracts like a city employee)– not an allowable expense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332;p44"/>
          <p:cNvSpPr txBox="1"/>
          <p:nvPr/>
        </p:nvSpPr>
        <p:spPr>
          <a:xfrm>
            <a:off x="417064" y="1085392"/>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rPr dirty="0"/>
              <a:t>Grant Timeline</a:t>
            </a:r>
          </a:p>
        </p:txBody>
      </p:sp>
      <p:sp>
        <p:nvSpPr>
          <p:cNvPr id="175" name="Google Shape;334;p44"/>
          <p:cNvSpPr txBox="1">
            <a:spLocks noGrp="1"/>
          </p:cNvSpPr>
          <p:nvPr>
            <p:ph type="title" idx="4294967295"/>
          </p:nvPr>
        </p:nvSpPr>
        <p:spPr>
          <a:xfrm>
            <a:off x="417064" y="153422"/>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76" name="Rectangle 2"/>
          <p:cNvSpPr txBox="1"/>
          <p:nvPr/>
        </p:nvSpPr>
        <p:spPr>
          <a:xfrm>
            <a:off x="371340" y="1894197"/>
            <a:ext cx="8772660" cy="5186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100"/>
            </a:pPr>
            <a:r>
              <a:rPr dirty="0"/>
              <a:t>Applications are due </a:t>
            </a:r>
            <a:r>
              <a:rPr lang="en-US" b="1" dirty="0"/>
              <a:t>December 10, 2021</a:t>
            </a:r>
            <a:r>
              <a:rPr b="1" dirty="0"/>
              <a:t>.</a:t>
            </a:r>
          </a:p>
          <a:p>
            <a:pPr>
              <a:defRPr sz="3100"/>
            </a:pPr>
            <a:r>
              <a:rPr dirty="0"/>
              <a:t>Awardees will be notified</a:t>
            </a:r>
            <a:r>
              <a:rPr lang="en-US" dirty="0"/>
              <a:t> within a few weeks.</a:t>
            </a:r>
          </a:p>
          <a:p>
            <a:pPr>
              <a:defRPr sz="3100"/>
            </a:pPr>
            <a:endParaRPr lang="en-US" b="1" dirty="0"/>
          </a:p>
          <a:p>
            <a:pPr>
              <a:defRPr sz="3100"/>
            </a:pPr>
            <a:r>
              <a:rPr lang="en-US" b="1" dirty="0"/>
              <a:t>IWD Awards: </a:t>
            </a:r>
          </a:p>
          <a:p>
            <a:pPr>
              <a:defRPr sz="3100"/>
            </a:pPr>
            <a:r>
              <a:rPr lang="en-US" sz="2400" dirty="0"/>
              <a:t>Private dollars must be spent by June 30</a:t>
            </a:r>
            <a:r>
              <a:rPr lang="en-US" sz="2400" baseline="30000" dirty="0"/>
              <a:t>th</a:t>
            </a:r>
            <a:r>
              <a:rPr lang="en-US" sz="2400" dirty="0"/>
              <a:t>, 2022</a:t>
            </a:r>
          </a:p>
          <a:p>
            <a:pPr>
              <a:defRPr sz="3100"/>
            </a:pPr>
            <a:r>
              <a:rPr lang="en-US" sz="2400" dirty="0"/>
              <a:t>State match dollars must be requested by July 15, 2022</a:t>
            </a:r>
          </a:p>
          <a:p>
            <a:pPr>
              <a:defRPr sz="3100"/>
            </a:pPr>
            <a:r>
              <a:rPr lang="en-US" sz="2400" dirty="0"/>
              <a:t>State match dollars must be spent by June 30</a:t>
            </a:r>
            <a:r>
              <a:rPr lang="en-US" sz="2400" baseline="30000" dirty="0"/>
              <a:t>th</a:t>
            </a:r>
            <a:r>
              <a:rPr lang="en-US" sz="2400" dirty="0"/>
              <a:t>, 2023</a:t>
            </a:r>
          </a:p>
          <a:p>
            <a:pPr>
              <a:defRPr sz="3100"/>
            </a:pPr>
            <a:endParaRPr lang="en-US" sz="2400" b="1" dirty="0"/>
          </a:p>
          <a:p>
            <a:pPr>
              <a:defRPr sz="3100"/>
            </a:pPr>
            <a:r>
              <a:rPr lang="en-US" sz="3200" b="1" dirty="0"/>
              <a:t>DHS Awards:</a:t>
            </a:r>
          </a:p>
          <a:p>
            <a:pPr>
              <a:defRPr sz="3100"/>
            </a:pPr>
            <a:r>
              <a:rPr lang="en-US" sz="2400" dirty="0"/>
              <a:t>Grant dollars must be requested by July 15, 2022</a:t>
            </a:r>
          </a:p>
          <a:p>
            <a:pPr>
              <a:defRPr sz="3100"/>
            </a:pPr>
            <a:r>
              <a:rPr lang="en-US" sz="2400" dirty="0"/>
              <a:t>Grant dollars must be spent by June 30, 2023</a:t>
            </a:r>
          </a:p>
          <a:p>
            <a:pPr>
              <a:defRPr sz="3100"/>
            </a:pPr>
            <a:endParaRPr b="1"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417064" y="1608063"/>
            <a:ext cx="7745040" cy="584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rPr lang="en-US" dirty="0"/>
              <a:t>Questions and Answers</a:t>
            </a:r>
            <a:endParaRPr dirty="0"/>
          </a:p>
        </p:txBody>
      </p:sp>
      <p:sp>
        <p:nvSpPr>
          <p:cNvPr id="17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80" name="Rectangle 2"/>
          <p:cNvSpPr txBox="1"/>
          <p:nvPr/>
        </p:nvSpPr>
        <p:spPr>
          <a:xfrm>
            <a:off x="906304" y="2368454"/>
            <a:ext cx="7331393" cy="47583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buClr>
                <a:srgbClr val="000000"/>
              </a:buClr>
              <a:buSzPct val="100000"/>
              <a:defRPr sz="2200"/>
            </a:pPr>
            <a:endParaRPr lang="en-US" dirty="0"/>
          </a:p>
          <a:p>
            <a:pPr marL="285750" indent="-285750">
              <a:buClr>
                <a:srgbClr val="000000"/>
              </a:buClr>
              <a:buSzPct val="100000"/>
              <a:buFont typeface="Arial"/>
              <a:buChar char="•"/>
              <a:defRPr sz="2200"/>
            </a:pPr>
            <a:endParaRPr lang="en-US" dirty="0"/>
          </a:p>
          <a:p>
            <a:pPr marL="342900" marR="0" lvl="0" indent="-342900">
              <a:lnSpc>
                <a:spcPct val="107000"/>
              </a:lnSpc>
              <a:spcBef>
                <a:spcPts val="0"/>
              </a:spcBef>
              <a:spcAft>
                <a:spcPts val="800"/>
              </a:spcAft>
              <a:buFont typeface="Arial" panose="020B0604020202020204" pitchFamily="34" charset="0"/>
              <a:buChar char="•"/>
            </a:pPr>
            <a:r>
              <a:rPr lang="en-US"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Does my child care have to be a registered home or licensed center to qualify for this grant? If so, do I have time to register/license before the deadline</a:t>
            </a:r>
            <a:r>
              <a:rPr lang="en-US" dirty="0">
                <a:effectLst/>
                <a:latin typeface="Segoe UI" panose="020B0502040204020203" pitchFamily="34" charset="0"/>
                <a:ea typeface="Calibri" panose="020F0502020204030204" pitchFamily="34" charset="0"/>
                <a:cs typeface="Times New Roman" panose="02020603050405020304" pitchFamily="18" charset="0"/>
              </a:rPr>
              <a:t>?  </a:t>
            </a:r>
            <a:r>
              <a:rPr lang="en-US" b="1" dirty="0">
                <a:effectLst/>
                <a:latin typeface="Segoe UI" panose="020B0502040204020203" pitchFamily="34" charset="0"/>
                <a:ea typeface="Calibri" panose="020F0502020204030204" pitchFamily="34" charset="0"/>
                <a:cs typeface="Times New Roman" panose="02020603050405020304" pitchFamily="18" charset="0"/>
              </a:rPr>
              <a:t>The applicant needs to either be registered, licensed or in the process of doing this.  If an awardee is in the process we will work with DHS to ensure successful completion prior to providing the dollars awarded.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b="1"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Times New Roman" panose="02020603050405020304" pitchFamily="18" charset="0"/>
              </a:rPr>
              <a:t>If we have not yet raised matching funds, can we just apply for DHS funds and not IWD funds?</a:t>
            </a:r>
            <a:r>
              <a:rPr lang="en-US" dirty="0">
                <a:solidFill>
                  <a:srgbClr val="FF0000"/>
                </a:solidFill>
                <a:effectLst/>
                <a:latin typeface="Segoe UI" panose="020B0502040204020203" pitchFamily="34" charset="0"/>
                <a:ea typeface="Times New Roman" panose="02020603050405020304" pitchFamily="18" charset="0"/>
              </a:rPr>
              <a:t> </a:t>
            </a:r>
            <a:r>
              <a:rPr lang="en-US" b="1" dirty="0">
                <a:solidFill>
                  <a:srgbClr val="000000"/>
                </a:solidFill>
                <a:effectLst/>
                <a:latin typeface="Segoe UI" panose="020B0502040204020203" pitchFamily="34" charset="0"/>
                <a:ea typeface="Times New Roman" panose="02020603050405020304" pitchFamily="18" charset="0"/>
              </a:rPr>
              <a:t>Yes, you can apply for just DHS</a:t>
            </a:r>
            <a:r>
              <a:rPr lang="en-US"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 </a:t>
            </a:r>
          </a:p>
          <a:p>
            <a:pPr marR="0" lvl="0">
              <a:spcBef>
                <a:spcPts val="0"/>
              </a:spcBef>
              <a:spcAft>
                <a:spcPts val="0"/>
              </a:spcAft>
            </a:pPr>
            <a:endParaRPr lang="en-US" dirty="0">
              <a:solidFill>
                <a:srgbClr val="201F1E"/>
              </a:solidFill>
              <a:latin typeface="Segoe UI" panose="020B0502040204020203"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Times New Roman" panose="02020603050405020304" pitchFamily="18" charset="0"/>
              </a:rPr>
              <a:t>The project period for IWD funds is addressed in the NOFO, but there is no information about the project period for DHS funds. When must DHS/ARPA funds be expended by? </a:t>
            </a:r>
            <a:r>
              <a:rPr lang="en-US" b="1" dirty="0">
                <a:solidFill>
                  <a:srgbClr val="000000"/>
                </a:solidFill>
                <a:effectLst/>
                <a:latin typeface="Segoe UI" panose="020B0502040204020203" pitchFamily="34" charset="0"/>
                <a:ea typeface="Times New Roman" panose="02020603050405020304" pitchFamily="18" charset="0"/>
              </a:rPr>
              <a:t>It follows the same project timeline.  Fund awarded from DHS must requested by June 30, 2022 and be spent by June 30, 2023</a:t>
            </a:r>
            <a:r>
              <a:rPr lang="en-US" dirty="0">
                <a:latin typeface="Times New Roman" panose="02020603050405020304" pitchFamily="18" charset="0"/>
                <a:ea typeface="Times New Roman" panose="02020603050405020304" pitchFamily="18" charset="0"/>
              </a:rPr>
              <a:t>.</a:t>
            </a:r>
            <a:r>
              <a:rPr lang="en-US" sz="1800" b="1" dirty="0">
                <a:solidFill>
                  <a:srgbClr val="000000"/>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201F1E"/>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buClr>
                <a:srgbClr val="000000"/>
              </a:buClr>
              <a:buSzPct val="100000"/>
              <a:defRPr sz="2200"/>
            </a:pPr>
            <a:endParaRPr lang="en-US" dirty="0"/>
          </a:p>
        </p:txBody>
      </p:sp>
    </p:spTree>
    <p:extLst>
      <p:ext uri="{BB962C8B-B14F-4D97-AF65-F5344CB8AC3E}">
        <p14:creationId xmlns:p14="http://schemas.microsoft.com/office/powerpoint/2010/main" val="162754847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417064" y="1608063"/>
            <a:ext cx="7745040" cy="584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rPr lang="en-US" dirty="0"/>
              <a:t>Questions and Answers</a:t>
            </a:r>
            <a:endParaRPr dirty="0"/>
          </a:p>
        </p:txBody>
      </p:sp>
      <p:sp>
        <p:nvSpPr>
          <p:cNvPr id="17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80" name="Rectangle 2"/>
          <p:cNvSpPr txBox="1"/>
          <p:nvPr/>
        </p:nvSpPr>
        <p:spPr>
          <a:xfrm>
            <a:off x="906304" y="2368454"/>
            <a:ext cx="7331393" cy="4400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marR="0">
              <a:spcBef>
                <a:spcPts val="0"/>
              </a:spcBef>
              <a:spcAft>
                <a:spcPts val="0"/>
              </a:spcAft>
            </a:pPr>
            <a:r>
              <a:rPr lang="en-US" sz="1800" dirty="0">
                <a:solidFill>
                  <a:srgbClr val="201F1E"/>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Times New Roman" panose="02020603050405020304" pitchFamily="18" charset="0"/>
              </a:rPr>
              <a:t>What’s the difference between “rehabilitation of an existing structure as a child care facility” and “retrofitting and repurposing an existing structure for use as a child care facility</a:t>
            </a:r>
            <a:r>
              <a:rPr lang="en-US" b="1" dirty="0">
                <a:solidFill>
                  <a:srgbClr val="000000"/>
                </a:solidFill>
                <a:effectLst/>
                <a:latin typeface="Segoe UI" panose="020B0502040204020203" pitchFamily="34" charset="0"/>
                <a:ea typeface="Times New Roman" panose="02020603050405020304" pitchFamily="18" charset="0"/>
              </a:rPr>
              <a:t>”? Rehabilitation of an existing structure refers to changing an older existing structure into a new child care center.  Retrofitting and repurposing refers to expanding additional spaces in an already existing child care center.</a:t>
            </a:r>
            <a:endParaRPr lang="en-US" dirty="0">
              <a:effectLst/>
              <a:latin typeface="Times New Roman" panose="02020603050405020304" pitchFamily="18" charset="0"/>
              <a:ea typeface="Times New Roman" panose="02020603050405020304" pitchFamily="18" charset="0"/>
            </a:endParaRPr>
          </a:p>
          <a:p>
            <a:pPr marR="0">
              <a:spcBef>
                <a:spcPts val="0"/>
              </a:spcBef>
              <a:spcAft>
                <a:spcPts val="0"/>
              </a:spcAft>
            </a:pPr>
            <a:endParaRPr lang="en-US" dirty="0">
              <a:solidFill>
                <a:srgbClr val="201F1E"/>
              </a:solidFill>
              <a:effectLst/>
              <a:latin typeface="Segoe UI" panose="020B0502040204020203" pitchFamily="34" charset="0"/>
              <a:ea typeface="Times New Roman" panose="02020603050405020304" pitchFamily="18" charset="0"/>
            </a:endParaRPr>
          </a:p>
          <a:p>
            <a:pPr marR="0">
              <a:spcBef>
                <a:spcPts val="0"/>
              </a:spcBef>
              <a:spcAft>
                <a:spcPts val="0"/>
              </a:spcAft>
            </a:pPr>
            <a:endParaRPr lang="en-US" dirty="0">
              <a:solidFill>
                <a:srgbClr val="201F1E"/>
              </a:solidFill>
              <a:latin typeface="Segoe UI" panose="020B0502040204020203" pitchFamily="34" charset="0"/>
              <a:ea typeface="Times New Roman" panose="02020603050405020304" pitchFamily="18" charset="0"/>
            </a:endParaRPr>
          </a:p>
          <a:p>
            <a:pPr marR="0">
              <a:spcBef>
                <a:spcPts val="0"/>
              </a:spcBef>
              <a:spcAft>
                <a:spcPts val="0"/>
              </a:spcAft>
            </a:pPr>
            <a:r>
              <a:rPr lang="en-US" dirty="0">
                <a:solidFill>
                  <a:srgbClr val="201F1E"/>
                </a:solidFill>
                <a:effectLst/>
                <a:latin typeface="Segoe UI" panose="020B0502040204020203"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solidFill>
                  <a:srgbClr val="000000"/>
                </a:solidFill>
                <a:effectLst/>
                <a:latin typeface="Segoe UI" panose="020B0502040204020203" pitchFamily="34" charset="0"/>
                <a:ea typeface="Times New Roman" panose="02020603050405020304" pitchFamily="18" charset="0"/>
              </a:rPr>
              <a:t> I would like clarification for “minor” remodeling.   We need to replace our door and windows (originals from 1988) but I’m not sure if that qualifies as minor. </a:t>
            </a:r>
            <a:endParaRPr lang="en-US" dirty="0">
              <a:effectLst/>
              <a:latin typeface="Times New Roman" panose="02020603050405020304" pitchFamily="18" charset="0"/>
              <a:ea typeface="Times New Roman" panose="02020603050405020304" pitchFamily="18" charset="0"/>
            </a:endParaRPr>
          </a:p>
          <a:p>
            <a:pPr marL="800100" marR="0" indent="-285750">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Times New Roman" panose="02020603050405020304" pitchFamily="18" charset="0"/>
              </a:rPr>
              <a:t>Minor remodeling is remolding of existing child care center/homes that does not include moving load bearing walls.  </a:t>
            </a:r>
            <a:r>
              <a:rPr lang="en-US" b="1" dirty="0">
                <a:solidFill>
                  <a:srgbClr val="000000"/>
                </a:solidFill>
                <a:effectLst/>
                <a:latin typeface="Segoe UI" panose="020B0502040204020203" pitchFamily="34" charset="0"/>
                <a:ea typeface="Times New Roman" panose="02020603050405020304" pitchFamily="18" charset="0"/>
              </a:rPr>
              <a:t>Door and window replacements are likely covered under our minor renovation requirements as long as they don’t have to do anything around removal of load bearing walls.</a:t>
            </a:r>
            <a:endParaRPr lang="en-US"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C00000"/>
                </a:solidFill>
                <a:effectLst/>
                <a:latin typeface="Segoe UI" panose="020B050204020402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80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0000"/>
              </a:buClr>
              <a:buSzPct val="100000"/>
              <a:defRPr sz="2200"/>
            </a:pPr>
            <a:endParaRPr lang="en-US" dirty="0"/>
          </a:p>
        </p:txBody>
      </p:sp>
    </p:spTree>
    <p:extLst>
      <p:ext uri="{BB962C8B-B14F-4D97-AF65-F5344CB8AC3E}">
        <p14:creationId xmlns:p14="http://schemas.microsoft.com/office/powerpoint/2010/main" val="21975502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417064" y="1608063"/>
            <a:ext cx="7745040" cy="584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3200" b="1">
                <a:solidFill>
                  <a:srgbClr val="4E7D4B"/>
                </a:solidFill>
              </a:defRPr>
            </a:lvl1pPr>
          </a:lstStyle>
          <a:p>
            <a:r>
              <a:rPr lang="en-US" dirty="0"/>
              <a:t>Questions and Answers</a:t>
            </a:r>
            <a:endParaRPr dirty="0"/>
          </a:p>
        </p:txBody>
      </p:sp>
      <p:sp>
        <p:nvSpPr>
          <p:cNvPr id="17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80" name="Rectangle 2"/>
          <p:cNvSpPr txBox="1"/>
          <p:nvPr/>
        </p:nvSpPr>
        <p:spPr>
          <a:xfrm>
            <a:off x="906304" y="2368454"/>
            <a:ext cx="7331393" cy="6125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spcBef>
                <a:spcPts val="0"/>
              </a:spcBef>
              <a:spcAft>
                <a:spcPts val="0"/>
              </a:spcAft>
              <a:buFont typeface="Arial" panose="020B0604020202020204" pitchFamily="34" charset="0"/>
              <a:buChar char="•"/>
            </a:pPr>
            <a:r>
              <a:rPr lang="en-US" sz="1800" dirty="0">
                <a:solidFill>
                  <a:srgbClr val="000000"/>
                </a:solidFill>
                <a:effectLst/>
                <a:latin typeface="Segoe UI" panose="020B0502040204020203" pitchFamily="34" charset="0"/>
                <a:ea typeface="Times New Roman" panose="02020603050405020304" pitchFamily="18" charset="0"/>
              </a:rPr>
              <a:t>We just replaced our fire alarm system last week. Can that be included in our grant request?  </a:t>
            </a:r>
            <a:r>
              <a:rPr lang="en-US" sz="1800" b="1" dirty="0">
                <a:solidFill>
                  <a:srgbClr val="000000"/>
                </a:solidFill>
                <a:effectLst/>
                <a:latin typeface="Segoe UI" panose="020B0502040204020203" pitchFamily="34" charset="0"/>
                <a:ea typeface="Times New Roman" panose="02020603050405020304" pitchFamily="18" charset="0"/>
              </a:rPr>
              <a:t>Yes</a:t>
            </a:r>
            <a:endParaRPr lang="en-US" sz="1800" dirty="0">
              <a:effectLst/>
              <a:latin typeface="Times New Roman" panose="02020603050405020304" pitchFamily="18" charset="0"/>
              <a:ea typeface="Times New Roman" panose="02020603050405020304" pitchFamily="18" charset="0"/>
            </a:endParaRPr>
          </a:p>
          <a:p>
            <a:pPr marR="0" fontAlgn="base">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sz="1800"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There is a chance that an adjacent lot will be donated to our center. We were potentially thinking about making this an outdoor playground area alone or potentially with a large motor skills room for the children to utilize during weather conditions. We are wondering if this is something that would be covered in the new grant?  </a:t>
            </a:r>
            <a:r>
              <a:rPr lang="en-US"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You can include this in an application for consideration.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sz="1800"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My organization has been looking at expanding our services for quite a while, however, we have not had architectural drawings done or construction estimates done – Can architectural drawings be eligible expenses via the child care challenge grant with a match? </a:t>
            </a:r>
            <a:r>
              <a:rPr lang="en-US" sz="18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fontAlgn="base">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0000"/>
              </a:buClr>
              <a:buSzPct val="100000"/>
              <a:defRPr sz="2200"/>
            </a:pPr>
            <a:endParaRPr lang="en-US" dirty="0"/>
          </a:p>
        </p:txBody>
      </p:sp>
    </p:spTree>
    <p:extLst>
      <p:ext uri="{BB962C8B-B14F-4D97-AF65-F5344CB8AC3E}">
        <p14:creationId xmlns:p14="http://schemas.microsoft.com/office/powerpoint/2010/main" val="29230424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417064" y="1608063"/>
            <a:ext cx="7745040" cy="584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rPr lang="en-US" dirty="0"/>
              <a:t>Questions and Answers</a:t>
            </a:r>
            <a:endParaRPr dirty="0"/>
          </a:p>
        </p:txBody>
      </p:sp>
      <p:sp>
        <p:nvSpPr>
          <p:cNvPr id="17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80" name="Rectangle 2"/>
          <p:cNvSpPr txBox="1"/>
          <p:nvPr/>
        </p:nvSpPr>
        <p:spPr>
          <a:xfrm>
            <a:off x="906304" y="2368454"/>
            <a:ext cx="7331393" cy="47446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marR="0">
              <a:lnSpc>
                <a:spcPct val="107000"/>
              </a:lnSpc>
              <a:spcBef>
                <a:spcPts val="0"/>
              </a:spcBef>
              <a:spcAft>
                <a:spcPts val="0"/>
              </a:spcAft>
            </a:pPr>
            <a:r>
              <a:rPr lang="en-US" sz="1800"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I am trying to see if I would be able to apply for this grant to help me cover the outstanding cost I still have from opening my new center in October. The categories I am provided, in the application sheet, don't meet all the criteria that I need to show all my expenses. I have around $34,000 I need help with to pay off the loans that I used to open this new center.  Would I qualify to apply to cover those costs? Am I allowed to add more categories on the application sheet (excel sheet) so that I can explain all my different transitions I need help covering</a:t>
            </a:r>
            <a:r>
              <a:rPr lang="en-US"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Consideration will be given to applicants who have eligible expenses related to expansion of child care openings and/or regulatory and safety needs that were expensed during 2021.  The ability to fund these opportunities will depend upon the number of applications received, the funds available and application scoring. There is no guarantee.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sz="1800" dirty="0">
                <a:effectLst/>
                <a:latin typeface="Segoe UI" panose="020B0502040204020203" pitchFamily="34" charset="0"/>
                <a:ea typeface="Calibri" panose="020F0502020204030204" pitchFamily="34" charset="0"/>
                <a:cs typeface="Times New Roman" panose="02020603050405020304" pitchFamily="18" charset="0"/>
              </a:rPr>
              <a:t>This is an "infrastructure update" The project has started, and the target date for completion is Feb 1, 2022.  Can we still apply? </a:t>
            </a:r>
            <a:r>
              <a:rPr lang="en-US" sz="1800" b="1" dirty="0">
                <a:effectLst/>
                <a:latin typeface="Segoe UI" panose="020B0502040204020203" pitchFamily="34" charset="0"/>
                <a:ea typeface="Calibri" panose="020F0502020204030204" pitchFamily="34" charset="0"/>
                <a:cs typeface="Times New Roman" panose="02020603050405020304" pitchFamily="18" charset="0"/>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0000"/>
              </a:buClr>
              <a:buSzPct val="100000"/>
              <a:defRPr sz="2200"/>
            </a:pPr>
            <a:endParaRPr lang="en-US" dirty="0"/>
          </a:p>
        </p:txBody>
      </p:sp>
    </p:spTree>
    <p:extLst>
      <p:ext uri="{BB962C8B-B14F-4D97-AF65-F5344CB8AC3E}">
        <p14:creationId xmlns:p14="http://schemas.microsoft.com/office/powerpoint/2010/main" val="8736106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Google Shape;332;p44"/>
          <p:cNvSpPr txBox="1"/>
          <p:nvPr/>
        </p:nvSpPr>
        <p:spPr>
          <a:xfrm>
            <a:off x="417064" y="1608063"/>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t>Eligible Applicants</a:t>
            </a:r>
          </a:p>
        </p:txBody>
      </p:sp>
      <p:sp>
        <p:nvSpPr>
          <p:cNvPr id="146"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
        <p:nvSpPr>
          <p:cNvPr id="147" name="Rectangle 2"/>
          <p:cNvSpPr txBox="1"/>
          <p:nvPr/>
        </p:nvSpPr>
        <p:spPr>
          <a:xfrm>
            <a:off x="969455" y="3059676"/>
            <a:ext cx="4480561" cy="738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080" marR="24129" indent="592454" algn="just">
              <a:lnSpc>
                <a:spcPct val="111000"/>
              </a:lnSpc>
              <a:spcBef>
                <a:spcPts val="1500"/>
              </a:spcBef>
              <a:defRPr i="1"/>
            </a:pPr>
            <a:r>
              <a:t>*Consortium: </a:t>
            </a:r>
            <a:r>
              <a:rPr i="0"/>
              <a:t>means a consortium of two or more employers or businesses, at least one of which must be a private employer.</a:t>
            </a:r>
          </a:p>
        </p:txBody>
      </p:sp>
      <p:sp>
        <p:nvSpPr>
          <p:cNvPr id="148" name="Rectangle 4"/>
          <p:cNvSpPr txBox="1"/>
          <p:nvPr/>
        </p:nvSpPr>
        <p:spPr>
          <a:xfrm>
            <a:off x="417064" y="2242322"/>
            <a:ext cx="7745040" cy="4047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940435" marR="24129" indent="-342900">
              <a:lnSpc>
                <a:spcPct val="111000"/>
              </a:lnSpc>
              <a:spcBef>
                <a:spcPts val="1500"/>
              </a:spcBef>
              <a:buClr>
                <a:srgbClr val="000000"/>
              </a:buClr>
              <a:buSzPct val="100000"/>
              <a:buFont typeface="Arial"/>
              <a:buChar char="•"/>
              <a:defRPr sz="2000"/>
            </a:pPr>
            <a:r>
              <a:t>Eligible applicants include businesses, non-profits and consortiums* in good standing with the State of Iowa. </a:t>
            </a:r>
          </a:p>
          <a:p>
            <a:pPr marR="24129">
              <a:lnSpc>
                <a:spcPct val="111000"/>
              </a:lnSpc>
              <a:spcBef>
                <a:spcPts val="1500"/>
              </a:spcBef>
              <a:defRPr sz="2000"/>
            </a:pPr>
            <a:endParaRPr/>
          </a:p>
          <a:p>
            <a:pPr marR="24129" indent="597534">
              <a:lnSpc>
                <a:spcPct val="111000"/>
              </a:lnSpc>
              <a:spcBef>
                <a:spcPts val="1500"/>
              </a:spcBef>
              <a:defRPr sz="2000"/>
            </a:pPr>
            <a:r>
              <a:t> </a:t>
            </a:r>
          </a:p>
          <a:p>
            <a:pPr marL="940435" marR="24129" indent="-342900">
              <a:lnSpc>
                <a:spcPct val="111000"/>
              </a:lnSpc>
              <a:spcBef>
                <a:spcPts val="1500"/>
              </a:spcBef>
              <a:buClr>
                <a:srgbClr val="000000"/>
              </a:buClr>
              <a:buSzPct val="100000"/>
              <a:buFont typeface="Arial"/>
              <a:buChar char="•"/>
              <a:defRPr sz="2000"/>
            </a:pPr>
            <a:r>
              <a:t>IWD encourages applicants to cultivate </a:t>
            </a:r>
            <a:r>
              <a:rPr b="1"/>
              <a:t>partnerships </a:t>
            </a:r>
            <a:r>
              <a:t>to enhance project activities and outcomes. </a:t>
            </a:r>
          </a:p>
          <a:p>
            <a:pPr marL="940435" marR="24129" indent="-342900">
              <a:lnSpc>
                <a:spcPct val="111000"/>
              </a:lnSpc>
              <a:spcBef>
                <a:spcPts val="1500"/>
              </a:spcBef>
              <a:buClr>
                <a:srgbClr val="000000"/>
              </a:buClr>
              <a:buSzPct val="100000"/>
              <a:buFont typeface="Arial"/>
              <a:buChar char="•"/>
              <a:defRPr sz="2000" b="1"/>
            </a:pPr>
            <a:r>
              <a:t>If an employer is not the lead applicant, applicants are required to include a letter of commitment from an employer as a key project partner with the application submission.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417064" y="1608063"/>
            <a:ext cx="7745040" cy="584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3200" b="1">
                <a:solidFill>
                  <a:srgbClr val="4E7D4B"/>
                </a:solidFill>
              </a:defRPr>
            </a:lvl1pPr>
          </a:lstStyle>
          <a:p>
            <a:r>
              <a:rPr lang="en-US" dirty="0"/>
              <a:t>Questions and Answers</a:t>
            </a:r>
            <a:endParaRPr dirty="0"/>
          </a:p>
        </p:txBody>
      </p:sp>
      <p:sp>
        <p:nvSpPr>
          <p:cNvPr id="17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80" name="Rectangle 2"/>
          <p:cNvSpPr txBox="1"/>
          <p:nvPr/>
        </p:nvSpPr>
        <p:spPr>
          <a:xfrm>
            <a:off x="906303" y="2192796"/>
            <a:ext cx="7331393" cy="5864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fontAlgn="base">
              <a:lnSpc>
                <a:spcPct val="107000"/>
              </a:lnSpc>
              <a:spcBef>
                <a:spcPts val="0"/>
              </a:spcBef>
              <a:spcAft>
                <a:spcPts val="0"/>
              </a:spcAft>
              <a:buFont typeface="Arial" panose="020B0604020202020204" pitchFamily="34" charset="0"/>
              <a:buChar char="•"/>
            </a:pPr>
            <a:r>
              <a:rPr lang="en-US" dirty="0">
                <a:effectLst/>
                <a:latin typeface="Segoe UI" panose="020B0502040204020203" pitchFamily="34" charset="0"/>
                <a:ea typeface="Calibri" panose="020F0502020204030204" pitchFamily="34" charset="0"/>
                <a:cs typeface="Times New Roman" panose="02020603050405020304" pitchFamily="18" charset="0"/>
              </a:rPr>
              <a:t>The project received some funding through the IICC grant, but many of the costs were not covered.  I assume those costs not previously covered would be allowable for this application</a:t>
            </a:r>
            <a:r>
              <a:rPr lang="en-US" dirty="0">
                <a:solidFill>
                  <a:srgbClr val="C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b="1" dirty="0">
                <a:effectLst/>
                <a:latin typeface="Segoe UI" panose="020B0502040204020203" pitchFamily="34" charset="0"/>
                <a:ea typeface="Calibri" panose="020F0502020204030204" pitchFamily="34" charset="0"/>
                <a:cs typeface="Times New Roman" panose="02020603050405020304" pitchFamily="18" charset="0"/>
              </a:rPr>
              <a:t>Eligible expenses, depending on the source of funds, includes major construction, land, supporting architectural designs, minor construction, safety and regulatory items, classroom furniture, equipment etc.  The main expenses not considered are wages and benefits, bonuses, training, utilities, rent and on-going expenses.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C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indent="-285750" fontAlgn="base">
              <a:lnSpc>
                <a:spcPct val="107000"/>
              </a:lnSpc>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We built our new center this year. It is done and we have moved in. Unfortunately, because we had to move quickly and had to vacate our previous spot in our elementary school, we put the cart in front of the horse and built the center before we had all of our funds raised. We did receive some funding from the first round of the DHS/Childcare Challenge back in March 2021. Can we apply for this grant again for previously incurred expenses (in the last 6 </a:t>
            </a:r>
            <a:r>
              <a:rPr lang="en-US"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monthsish</a:t>
            </a:r>
            <a:r>
              <a:rPr lang="en-US"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or does it have to be all new?</a:t>
            </a:r>
            <a:r>
              <a:rPr lang="en-US" dirty="0">
                <a:solidFill>
                  <a:srgbClr val="C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Consideration will be given to applicants who have eligible expenses related to expansion of child care openings and/or regulatory and safety needs that were expensed during 2021.  The ability to fund these opportunities will depend upon the number of applications received, the funds available and application scoring. There is no guarantee.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fontAlgn="base">
              <a:lnSpc>
                <a:spcPct val="107000"/>
              </a:lnSpc>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0000"/>
              </a:buClr>
              <a:buSzPct val="100000"/>
              <a:defRPr sz="2200"/>
            </a:pPr>
            <a:endParaRPr lang="en-US" dirty="0"/>
          </a:p>
        </p:txBody>
      </p:sp>
    </p:spTree>
    <p:extLst>
      <p:ext uri="{BB962C8B-B14F-4D97-AF65-F5344CB8AC3E}">
        <p14:creationId xmlns:p14="http://schemas.microsoft.com/office/powerpoint/2010/main" val="411207737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417064" y="1608063"/>
            <a:ext cx="7745040" cy="584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rPr lang="en-US" dirty="0"/>
              <a:t>Questions and Answers</a:t>
            </a:r>
            <a:endParaRPr dirty="0"/>
          </a:p>
        </p:txBody>
      </p:sp>
      <p:sp>
        <p:nvSpPr>
          <p:cNvPr id="17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80" name="Rectangle 2"/>
          <p:cNvSpPr txBox="1"/>
          <p:nvPr/>
        </p:nvSpPr>
        <p:spPr>
          <a:xfrm>
            <a:off x="906304" y="2368454"/>
            <a:ext cx="7331393" cy="3976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42950" indent="-285750">
              <a:lnSpc>
                <a:spcPct val="107000"/>
              </a:lnSpc>
              <a:buFont typeface="Arial" panose="020B0604020202020204" pitchFamily="34" charset="0"/>
              <a:buChar char="•"/>
            </a:pPr>
            <a:r>
              <a:rPr lang="en-US"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Can you please clarify if Childcare Challenge funding would be available to child care providers who are physically located in Omaha Nebraska, but are applying or are approved to be a state of Iowa childcare provider serving Iowans in a Nebraska daycare? </a:t>
            </a:r>
            <a:r>
              <a:rPr lang="en-US" dirty="0">
                <a:solidFill>
                  <a:srgbClr val="C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Only Iowa based facilities can utilize this funding.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b="1"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fontAlgn="base">
              <a:lnSpc>
                <a:spcPct val="107000"/>
              </a:lnSpc>
              <a:spcBef>
                <a:spcPts val="0"/>
              </a:spcBef>
              <a:spcAft>
                <a:spcPts val="0"/>
              </a:spcAft>
            </a:pPr>
            <a:r>
              <a:rPr lang="en-US"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a:effectLst/>
                <a:latin typeface="Segoe UI" panose="020B0502040204020203" pitchFamily="34" charset="0"/>
                <a:ea typeface="Times New Roman" panose="02020603050405020304" pitchFamily="18" charset="0"/>
                <a:cs typeface="Times New Roman" panose="02020603050405020304" pitchFamily="18" charset="0"/>
              </a:rPr>
              <a:t>I wanted to check of This part of the rubric where it says disqualify. Do we need this if we are going thru the DHS?  </a:t>
            </a:r>
            <a:r>
              <a:rPr lang="en-US" b="1" dirty="0">
                <a:effectLst/>
                <a:latin typeface="Segoe UI" panose="020B0502040204020203" pitchFamily="34" charset="0"/>
                <a:ea typeface="Times New Roman" panose="02020603050405020304" pitchFamily="18" charset="0"/>
                <a:cs typeface="Times New Roman" panose="02020603050405020304" pitchFamily="18" charset="0"/>
              </a:rPr>
              <a:t>If your intent is to only apply for DHS funds – this part of the scoring rubric does not apply to your application.  This is only for the matching required for the Child Care Challenge (IWD) grant.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indent="-285750" fontAlgn="base">
              <a:lnSpc>
                <a:spcPct val="107000"/>
              </a:lnSpc>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Font typeface="Arial" panose="020B0604020202020204" pitchFamily="34" charset="0"/>
              <a:buChar char="•"/>
            </a:pPr>
            <a:r>
              <a:rPr lang="en-US" dirty="0">
                <a:solidFill>
                  <a:srgbClr val="201F1E"/>
                </a:solidFill>
                <a:effectLst/>
                <a:latin typeface="Segoe UI" panose="020B0502040204020203" pitchFamily="34" charset="0"/>
                <a:ea typeface="Calibri" panose="020F0502020204030204" pitchFamily="34" charset="0"/>
                <a:cs typeface="Times New Roman" panose="02020603050405020304" pitchFamily="18" charset="0"/>
              </a:rPr>
              <a:t>Can you please confirm this opportunity is for new centers vs existing centers that are currently open who need enhancements (new flooring, millwork, etc.)? </a:t>
            </a:r>
            <a:r>
              <a:rPr lang="en-US"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We are accepting applications from both new and existing centers.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0000"/>
              </a:buClr>
              <a:buSzPct val="100000"/>
              <a:defRPr sz="2200"/>
            </a:pPr>
            <a:endParaRPr lang="en-US" dirty="0"/>
          </a:p>
        </p:txBody>
      </p:sp>
    </p:spTree>
    <p:extLst>
      <p:ext uri="{BB962C8B-B14F-4D97-AF65-F5344CB8AC3E}">
        <p14:creationId xmlns:p14="http://schemas.microsoft.com/office/powerpoint/2010/main" val="25675096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Google Shape;332;p44"/>
          <p:cNvSpPr txBox="1"/>
          <p:nvPr/>
        </p:nvSpPr>
        <p:spPr>
          <a:xfrm>
            <a:off x="371339" y="1111212"/>
            <a:ext cx="7745040" cy="584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3200" b="1">
                <a:solidFill>
                  <a:srgbClr val="4E7D4B"/>
                </a:solidFill>
              </a:defRPr>
            </a:lvl1pPr>
          </a:lstStyle>
          <a:p>
            <a:r>
              <a:rPr lang="en-US" dirty="0"/>
              <a:t>Questions and Answers</a:t>
            </a:r>
            <a:endParaRPr dirty="0"/>
          </a:p>
        </p:txBody>
      </p:sp>
      <p:sp>
        <p:nvSpPr>
          <p:cNvPr id="179" name="Google Shape;334;p44"/>
          <p:cNvSpPr txBox="1">
            <a:spLocks noGrp="1"/>
          </p:cNvSpPr>
          <p:nvPr>
            <p:ph type="title" idx="4294967295"/>
          </p:nvPr>
        </p:nvSpPr>
        <p:spPr>
          <a:xfrm>
            <a:off x="371339" y="179242"/>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80" name="Rectangle 2"/>
          <p:cNvSpPr txBox="1"/>
          <p:nvPr/>
        </p:nvSpPr>
        <p:spPr>
          <a:xfrm>
            <a:off x="659723" y="1656576"/>
            <a:ext cx="7331393"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buClr>
                <a:srgbClr val="000000"/>
              </a:buClr>
              <a:buSzPct val="100000"/>
              <a:defRPr sz="2200"/>
            </a:pPr>
            <a:r>
              <a:rPr lang="en-US" sz="1800" dirty="0">
                <a:solidFill>
                  <a:srgbClr val="201F1E"/>
                </a:solidFill>
                <a:effectLst/>
                <a:latin typeface="Segoe UI" panose="020B0502040204020203" pitchFamily="34" charset="0"/>
                <a:ea typeface="Times New Roman" panose="02020603050405020304" pitchFamily="18" charset="0"/>
              </a:rPr>
              <a:t>We have had numerous questions about eligible expenses for grant awards for the child care challenge grant.</a:t>
            </a:r>
          </a:p>
          <a:p>
            <a:pPr>
              <a:buClr>
                <a:srgbClr val="000000"/>
              </a:buClr>
              <a:buSzPct val="100000"/>
              <a:defRPr sz="2200"/>
            </a:pPr>
            <a:endParaRPr lang="en-US" sz="1800" dirty="0">
              <a:solidFill>
                <a:srgbClr val="201F1E"/>
              </a:solidFill>
              <a:latin typeface="Segoe UI" panose="020B0502040204020203" pitchFamily="34" charset="0"/>
              <a:ea typeface="Times New Roman" panose="02020603050405020304" pitchFamily="18" charset="0"/>
            </a:endParaRPr>
          </a:p>
          <a:p>
            <a:pPr>
              <a:buClr>
                <a:srgbClr val="000000"/>
              </a:buClr>
              <a:buSzPct val="100000"/>
              <a:defRPr sz="2200"/>
            </a:pPr>
            <a:r>
              <a:rPr lang="en-US" sz="1800" dirty="0">
                <a:solidFill>
                  <a:srgbClr val="201F1E"/>
                </a:solidFill>
                <a:effectLst/>
                <a:latin typeface="Segoe UI" panose="020B0502040204020203" pitchFamily="34" charset="0"/>
                <a:ea typeface="Times New Roman" panose="02020603050405020304" pitchFamily="18" charset="0"/>
              </a:rPr>
              <a:t>The questions pertain to expenses that were awarded previously but have seen very high price increases, expenses for projects meeting the criteria that have been expensed in the last 6 months, needs for centers and homes that do not increase capacity but are critical to child health and welfare.  </a:t>
            </a:r>
          </a:p>
          <a:p>
            <a:pPr marL="742950" marR="0" indent="-285750">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Times New Roman" panose="02020603050405020304" pitchFamily="18" charset="0"/>
              </a:rPr>
              <a:t>Typically – </a:t>
            </a:r>
            <a:r>
              <a:rPr lang="en-US" dirty="0">
                <a:solidFill>
                  <a:srgbClr val="201F1E"/>
                </a:solidFill>
                <a:latin typeface="Segoe UI" panose="020B0502040204020203" pitchFamily="34" charset="0"/>
                <a:ea typeface="Times New Roman" panose="02020603050405020304" pitchFamily="18" charset="0"/>
              </a:rPr>
              <a:t>the grants are only for eligible expenses to be incurred immediately after the award notification and through the grant period.</a:t>
            </a:r>
          </a:p>
          <a:p>
            <a:pPr marL="742950" marR="0" indent="-285750">
              <a:spcBef>
                <a:spcPts val="0"/>
              </a:spcBef>
              <a:spcAft>
                <a:spcPts val="0"/>
              </a:spcAft>
              <a:buFont typeface="Arial" panose="020B0604020202020204" pitchFamily="34" charset="0"/>
              <a:buChar char="•"/>
            </a:pPr>
            <a:r>
              <a:rPr lang="en-US" dirty="0">
                <a:solidFill>
                  <a:srgbClr val="201F1E"/>
                </a:solidFill>
                <a:effectLst/>
                <a:latin typeface="Segoe UI" panose="020B0502040204020203" pitchFamily="34" charset="0"/>
                <a:ea typeface="Times New Roman" panose="02020603050405020304" pitchFamily="18" charset="0"/>
              </a:rPr>
              <a:t>Due to the supply chain and inflation challenges that have been presented across the state; </a:t>
            </a:r>
          </a:p>
          <a:p>
            <a:pPr marL="457200" marR="0">
              <a:spcBef>
                <a:spcPts val="0"/>
              </a:spcBef>
              <a:spcAft>
                <a:spcPts val="0"/>
              </a:spcAft>
            </a:pPr>
            <a:endParaRPr lang="en-US" dirty="0">
              <a:solidFill>
                <a:srgbClr val="201F1E"/>
              </a:solidFill>
              <a:effectLst/>
              <a:latin typeface="Segoe UI" panose="020B0502040204020203" pitchFamily="34" charset="0"/>
              <a:ea typeface="Times New Roman" panose="02020603050405020304" pitchFamily="18" charset="0"/>
            </a:endParaRPr>
          </a:p>
          <a:p>
            <a:pPr marL="742950" lvl="2" indent="-285750">
              <a:buFont typeface="Arial" panose="020B0604020202020204" pitchFamily="34" charset="0"/>
              <a:buChar char="•"/>
            </a:pPr>
            <a:r>
              <a:rPr lang="en-US" dirty="0">
                <a:solidFill>
                  <a:srgbClr val="201F1E"/>
                </a:solidFill>
                <a:latin typeface="Segoe UI" panose="020B0502040204020203" pitchFamily="34" charset="0"/>
                <a:ea typeface="Times New Roman" panose="02020603050405020304" pitchFamily="18" charset="0"/>
              </a:rPr>
              <a:t>We encourage you to apply, </a:t>
            </a:r>
            <a:r>
              <a:rPr lang="en-US" b="1" dirty="0">
                <a:solidFill>
                  <a:srgbClr val="201F1E"/>
                </a:solidFill>
                <a:latin typeface="Segoe UI" panose="020B0502040204020203" pitchFamily="34" charset="0"/>
                <a:ea typeface="Times New Roman" panose="02020603050405020304" pitchFamily="18" charset="0"/>
              </a:rPr>
              <a:t>outline eligible expense needs and clearly explain challenges and why the request is being made in the budget narrative section.</a:t>
            </a:r>
          </a:p>
          <a:p>
            <a:pPr marL="457200" lvl="2"/>
            <a:r>
              <a:rPr lang="en-US" b="1" dirty="0">
                <a:solidFill>
                  <a:srgbClr val="201F1E"/>
                </a:solidFill>
                <a:latin typeface="Segoe UI" panose="020B0502040204020203" pitchFamily="34" charset="0"/>
                <a:ea typeface="Times New Roman" panose="02020603050405020304" pitchFamily="18" charset="0"/>
              </a:rPr>
              <a:t> </a:t>
            </a:r>
          </a:p>
          <a:p>
            <a:pPr marL="742950" marR="0" indent="-285750">
              <a:spcBef>
                <a:spcPts val="0"/>
              </a:spcBef>
              <a:spcAft>
                <a:spcPts val="0"/>
              </a:spcAft>
              <a:buFont typeface="Arial" panose="020B0604020202020204" pitchFamily="34" charset="0"/>
              <a:buChar char="•"/>
            </a:pPr>
            <a:r>
              <a:rPr lang="en-US" b="1" dirty="0">
                <a:solidFill>
                  <a:srgbClr val="201F1E"/>
                </a:solidFill>
                <a:latin typeface="Segoe UI" panose="020B0502040204020203" pitchFamily="34" charset="0"/>
                <a:ea typeface="Times New Roman" panose="02020603050405020304" pitchFamily="18" charset="0"/>
              </a:rPr>
              <a:t>We do not guarantee funding for any requests – funding will be prioritized based on initial criteria.  Awards depend upon the amount of funds available, the number of requests received, application scores.  We do understand the variety of challenges being faced by applicants.  </a:t>
            </a:r>
          </a:p>
          <a:p>
            <a:pPr marL="742950" marR="0" indent="-285750">
              <a:spcBef>
                <a:spcPts val="0"/>
              </a:spcBef>
              <a:spcAft>
                <a:spcPts val="0"/>
              </a:spcAft>
              <a:buFont typeface="Arial" panose="020B0604020202020204" pitchFamily="34" charset="0"/>
              <a:buChar char="•"/>
            </a:pPr>
            <a:endParaRPr lang="en-US" sz="1800" b="1" dirty="0">
              <a:solidFill>
                <a:srgbClr val="201F1E"/>
              </a:solidFill>
              <a:latin typeface="Segoe UI" panose="020B0502040204020203" pitchFamily="34" charset="0"/>
              <a:ea typeface="Times New Roman" panose="02020603050405020304" pitchFamily="18" charset="0"/>
            </a:endParaRPr>
          </a:p>
          <a:p>
            <a:pPr marL="457200" lvl="2"/>
            <a:endParaRPr lang="en-US" sz="1800" dirty="0">
              <a:solidFill>
                <a:srgbClr val="201F1E"/>
              </a:solidFill>
              <a:effectLst/>
              <a:latin typeface="Segoe UI" panose="020B0502040204020203" pitchFamily="34" charset="0"/>
              <a:ea typeface="Times New Roman" panose="02020603050405020304" pitchFamily="18" charset="0"/>
            </a:endParaRPr>
          </a:p>
          <a:p>
            <a:pPr>
              <a:buClr>
                <a:srgbClr val="000000"/>
              </a:buClr>
              <a:buSzPct val="100000"/>
              <a:defRPr sz="2200"/>
            </a:pPr>
            <a:endParaRPr lang="en-US" dirty="0"/>
          </a:p>
        </p:txBody>
      </p:sp>
    </p:spTree>
    <p:extLst>
      <p:ext uri="{BB962C8B-B14F-4D97-AF65-F5344CB8AC3E}">
        <p14:creationId xmlns:p14="http://schemas.microsoft.com/office/powerpoint/2010/main" val="3602722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332;p44"/>
          <p:cNvSpPr txBox="1"/>
          <p:nvPr/>
        </p:nvSpPr>
        <p:spPr>
          <a:xfrm>
            <a:off x="417064" y="1608063"/>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t>How to Apply?</a:t>
            </a:r>
          </a:p>
        </p:txBody>
      </p:sp>
      <p:sp>
        <p:nvSpPr>
          <p:cNvPr id="183" name="Google Shape;333;p44"/>
          <p:cNvSpPr txBox="1"/>
          <p:nvPr/>
        </p:nvSpPr>
        <p:spPr>
          <a:xfrm>
            <a:off x="417063" y="2771536"/>
            <a:ext cx="8398184" cy="3508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marL="457200" indent="-457200">
              <a:buClr>
                <a:srgbClr val="000000"/>
              </a:buClr>
              <a:buSzPct val="100000"/>
              <a:buFont typeface="Arial"/>
              <a:buChar char="•"/>
              <a:defRPr sz="2800" b="1"/>
            </a:pPr>
            <a:r>
              <a:t>On-line application</a:t>
            </a:r>
          </a:p>
          <a:p>
            <a:pPr marL="457200" indent="-457200">
              <a:buClr>
                <a:srgbClr val="000000"/>
              </a:buClr>
              <a:buSzPct val="100000"/>
              <a:buFont typeface="Arial"/>
              <a:buChar char="•"/>
              <a:defRPr sz="2800" b="1"/>
            </a:pPr>
            <a:r>
              <a:t>Must register on iowagrants.gov</a:t>
            </a:r>
          </a:p>
          <a:p>
            <a:pPr marL="457200" indent="-457200">
              <a:buClr>
                <a:srgbClr val="000000"/>
              </a:buClr>
              <a:buSzPct val="100000"/>
              <a:buFont typeface="Arial"/>
              <a:buChar char="•"/>
              <a:defRPr sz="2800" b="1"/>
            </a:pPr>
            <a:r>
              <a:rPr u="sng">
                <a:solidFill>
                  <a:srgbClr val="0563C1"/>
                </a:solidFill>
                <a:uFill>
                  <a:solidFill>
                    <a:srgbClr val="0563C1"/>
                  </a:solidFill>
                </a:uFill>
                <a:hlinkClick r:id="rId2"/>
              </a:rPr>
              <a:t>www.iowagrants.gov</a:t>
            </a:r>
          </a:p>
          <a:p>
            <a:pPr marL="457200" indent="-457200">
              <a:buClr>
                <a:srgbClr val="000000"/>
              </a:buClr>
              <a:buSzPct val="100000"/>
              <a:buFont typeface="Arial"/>
              <a:buChar char="•"/>
              <a:defRPr sz="2800" b="1"/>
            </a:pPr>
            <a:endParaRPr u="sng">
              <a:solidFill>
                <a:srgbClr val="0563C1"/>
              </a:solidFill>
              <a:uFill>
                <a:solidFill>
                  <a:srgbClr val="0563C1"/>
                </a:solidFill>
              </a:uFill>
              <a:hlinkClick r:id="rId2"/>
            </a:endParaRPr>
          </a:p>
          <a:p>
            <a:pPr marL="342900" indent="-342900">
              <a:buClr>
                <a:srgbClr val="000000"/>
              </a:buClr>
              <a:buSzPct val="100000"/>
              <a:buFont typeface="Arial"/>
              <a:buChar char="•"/>
              <a:defRPr sz="2800" b="1"/>
            </a:pPr>
            <a:r>
              <a:t>Utilize the Appendices for guidance.</a:t>
            </a:r>
          </a:p>
          <a:p>
            <a:pPr marL="342900" lvl="1" indent="-342900">
              <a:buClr>
                <a:srgbClr val="000000"/>
              </a:buClr>
              <a:buSzPct val="100000"/>
              <a:buFont typeface="Arial"/>
              <a:buChar char="•"/>
              <a:defRPr sz="2000" b="1"/>
            </a:pPr>
            <a:r>
              <a:t>Appendix A – Grant guidance</a:t>
            </a:r>
          </a:p>
          <a:p>
            <a:pPr marL="342900" lvl="1" indent="-342900">
              <a:buClr>
                <a:srgbClr val="000000"/>
              </a:buClr>
              <a:buSzPct val="100000"/>
              <a:buFont typeface="Arial"/>
              <a:buChar char="•"/>
              <a:defRPr sz="2000" b="1"/>
            </a:pPr>
            <a:r>
              <a:t>Appendix C – Scoring rubric</a:t>
            </a:r>
          </a:p>
          <a:p>
            <a:pPr marL="457200" indent="-457200">
              <a:buClr>
                <a:srgbClr val="000000"/>
              </a:buClr>
              <a:buSzPct val="100000"/>
              <a:buFont typeface="Arial"/>
              <a:buChar char="•"/>
              <a:defRPr sz="2800" b="1"/>
            </a:pPr>
            <a:endParaRPr/>
          </a:p>
        </p:txBody>
      </p:sp>
      <p:sp>
        <p:nvSpPr>
          <p:cNvPr id="184"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Google Shape;61;p14"/>
          <p:cNvSpPr/>
          <p:nvPr/>
        </p:nvSpPr>
        <p:spPr>
          <a:xfrm>
            <a:off x="0" y="1383225"/>
            <a:ext cx="9144000" cy="5143501"/>
          </a:xfrm>
          <a:prstGeom prst="rect">
            <a:avLst/>
          </a:prstGeom>
          <a:solidFill>
            <a:srgbClr val="00808D"/>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187" name="Google Shape;64;p14"/>
          <p:cNvSpPr txBox="1"/>
          <p:nvPr/>
        </p:nvSpPr>
        <p:spPr>
          <a:xfrm>
            <a:off x="2263625" y="959549"/>
            <a:ext cx="4604100" cy="487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2000" b="1">
                <a:solidFill>
                  <a:srgbClr val="FFFFFF"/>
                </a:solidFill>
                <a:latin typeface="Calibri"/>
                <a:ea typeface="Calibri"/>
                <a:cs typeface="Calibri"/>
                <a:sym typeface="Calibri"/>
              </a:defRPr>
            </a:lvl1pPr>
          </a:lstStyle>
          <a:p>
            <a:r>
              <a:t>FutureReadyIowa.gov/innovation</a:t>
            </a:r>
          </a:p>
        </p:txBody>
      </p:sp>
      <p:pic>
        <p:nvPicPr>
          <p:cNvPr id="188" name="Picture 2" descr="Picture 2"/>
          <p:cNvPicPr>
            <a:picLocks noChangeAspect="1"/>
          </p:cNvPicPr>
          <p:nvPr/>
        </p:nvPicPr>
        <p:blipFill>
          <a:blip r:embed="rId2"/>
          <a:stretch>
            <a:fillRect/>
          </a:stretch>
        </p:blipFill>
        <p:spPr>
          <a:xfrm>
            <a:off x="0" y="744692"/>
            <a:ext cx="9144000" cy="5368616"/>
          </a:xfrm>
          <a:prstGeom prst="rect">
            <a:avLst/>
          </a:prstGeom>
          <a:ln w="12700">
            <a:miter lim="400000"/>
          </a:ln>
        </p:spPr>
      </p:pic>
      <p:sp>
        <p:nvSpPr>
          <p:cNvPr id="189" name="www.FutureReadyIowa.gov/childcarechallenge"/>
          <p:cNvSpPr txBox="1">
            <a:spLocks noGrp="1"/>
          </p:cNvSpPr>
          <p:nvPr>
            <p:ph type="title"/>
          </p:nvPr>
        </p:nvSpPr>
        <p:spPr>
          <a:xfrm>
            <a:off x="1342095" y="31042"/>
            <a:ext cx="6891610" cy="931969"/>
          </a:xfrm>
          <a:prstGeom prst="rect">
            <a:avLst/>
          </a:prstGeom>
        </p:spPr>
        <p:txBody>
          <a:bodyPr/>
          <a:lstStyle>
            <a:lvl1pPr>
              <a:defRPr sz="2200" b="1">
                <a:latin typeface="+mn-lt"/>
                <a:ea typeface="+mn-ea"/>
                <a:cs typeface="+mn-cs"/>
                <a:sym typeface="Arial"/>
              </a:defRPr>
            </a:lvl1pPr>
          </a:lstStyle>
          <a:p>
            <a:r>
              <a:t>www.FutureReadyIowa.gov/childcarechallenge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Google Shape;70;p15"/>
          <p:cNvSpPr/>
          <p:nvPr/>
        </p:nvSpPr>
        <p:spPr>
          <a:xfrm>
            <a:off x="-102300" y="868974"/>
            <a:ext cx="9246300" cy="5054101"/>
          </a:xfrm>
          <a:prstGeom prst="rect">
            <a:avLst/>
          </a:prstGeom>
          <a:solidFill>
            <a:srgbClr val="00808D"/>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192" name="Google Shape;71;p15"/>
          <p:cNvSpPr txBox="1"/>
          <p:nvPr/>
        </p:nvSpPr>
        <p:spPr>
          <a:xfrm>
            <a:off x="-243001" y="2148925"/>
            <a:ext cx="4304702" cy="1154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lnSpc>
                <a:spcPct val="115000"/>
              </a:lnSpc>
              <a:defRPr sz="2600" b="1"/>
            </a:pPr>
            <a:endParaRPr/>
          </a:p>
          <a:p>
            <a:pPr algn="ctr">
              <a:defRPr sz="3400" b="1">
                <a:solidFill>
                  <a:srgbClr val="FFFFFF"/>
                </a:solidFill>
                <a:latin typeface="Calibri"/>
                <a:ea typeface="Calibri"/>
                <a:cs typeface="Calibri"/>
                <a:sym typeface="Calibri"/>
              </a:defRPr>
            </a:pPr>
            <a:r>
              <a:t>Appendix A</a:t>
            </a:r>
          </a:p>
        </p:txBody>
      </p:sp>
      <p:pic>
        <p:nvPicPr>
          <p:cNvPr id="193" name="Picture 1" descr="Picture 1"/>
          <p:cNvPicPr>
            <a:picLocks noChangeAspect="1"/>
          </p:cNvPicPr>
          <p:nvPr/>
        </p:nvPicPr>
        <p:blipFill>
          <a:blip r:embed="rId2"/>
          <a:stretch>
            <a:fillRect/>
          </a:stretch>
        </p:blipFill>
        <p:spPr>
          <a:xfrm>
            <a:off x="3520552" y="1057783"/>
            <a:ext cx="5158108" cy="4596257"/>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Google Shape;78;p16"/>
          <p:cNvSpPr/>
          <p:nvPr/>
        </p:nvSpPr>
        <p:spPr>
          <a:xfrm>
            <a:off x="-102301" y="799050"/>
            <a:ext cx="9460202" cy="5143501"/>
          </a:xfrm>
          <a:prstGeom prst="rect">
            <a:avLst/>
          </a:prstGeom>
          <a:solidFill>
            <a:srgbClr val="00808D"/>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196" name="Google Shape;80;p16"/>
          <p:cNvSpPr txBox="1"/>
          <p:nvPr/>
        </p:nvSpPr>
        <p:spPr>
          <a:xfrm>
            <a:off x="4470210" y="2148925"/>
            <a:ext cx="4304701" cy="1154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lnSpc>
                <a:spcPct val="115000"/>
              </a:lnSpc>
              <a:defRPr sz="2600" b="1"/>
            </a:pPr>
            <a:endParaRPr/>
          </a:p>
          <a:p>
            <a:pPr algn="ctr">
              <a:defRPr sz="3400" b="1">
                <a:solidFill>
                  <a:srgbClr val="FFFFFF"/>
                </a:solidFill>
                <a:latin typeface="Calibri"/>
                <a:ea typeface="Calibri"/>
                <a:cs typeface="Calibri"/>
                <a:sym typeface="Calibri"/>
              </a:defRPr>
            </a:pPr>
            <a:r>
              <a:t>Appendix C</a:t>
            </a:r>
          </a:p>
        </p:txBody>
      </p:sp>
      <p:pic>
        <p:nvPicPr>
          <p:cNvPr id="197" name="Picture 1" descr="Picture 1"/>
          <p:cNvPicPr>
            <a:picLocks noChangeAspect="1"/>
          </p:cNvPicPr>
          <p:nvPr/>
        </p:nvPicPr>
        <p:blipFill>
          <a:blip r:embed="rId2"/>
          <a:stretch>
            <a:fillRect/>
          </a:stretch>
        </p:blipFill>
        <p:spPr>
          <a:xfrm>
            <a:off x="167637" y="1237354"/>
            <a:ext cx="5325245" cy="4157606"/>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Google Shape;86;p17"/>
          <p:cNvSpPr/>
          <p:nvPr/>
        </p:nvSpPr>
        <p:spPr>
          <a:xfrm>
            <a:off x="-166801" y="791175"/>
            <a:ext cx="9409202" cy="5284500"/>
          </a:xfrm>
          <a:prstGeom prst="rect">
            <a:avLst/>
          </a:prstGeom>
          <a:solidFill>
            <a:srgbClr val="00808D"/>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200" name="Google Shape;88;p17"/>
          <p:cNvSpPr txBox="1"/>
          <p:nvPr/>
        </p:nvSpPr>
        <p:spPr>
          <a:xfrm>
            <a:off x="-243001" y="2148925"/>
            <a:ext cx="4304702" cy="1154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gn="ctr">
              <a:lnSpc>
                <a:spcPct val="115000"/>
              </a:lnSpc>
              <a:defRPr sz="2600" b="1"/>
            </a:pPr>
            <a:endParaRPr/>
          </a:p>
          <a:p>
            <a:pPr algn="ctr">
              <a:defRPr sz="3400" b="1">
                <a:solidFill>
                  <a:srgbClr val="FFFFFF"/>
                </a:solidFill>
                <a:latin typeface="Calibri"/>
                <a:ea typeface="Calibri"/>
                <a:cs typeface="Calibri"/>
                <a:sym typeface="Calibri"/>
              </a:defRPr>
            </a:pPr>
            <a:r>
              <a:t>Appendix D</a:t>
            </a:r>
          </a:p>
        </p:txBody>
      </p:sp>
      <p:pic>
        <p:nvPicPr>
          <p:cNvPr id="201" name="Google Shape;89;p17" descr="Google Shape;89;p17"/>
          <p:cNvPicPr>
            <a:picLocks noChangeAspect="1"/>
          </p:cNvPicPr>
          <p:nvPr/>
        </p:nvPicPr>
        <p:blipFill>
          <a:blip r:embed="rId2"/>
          <a:stretch>
            <a:fillRect/>
          </a:stretch>
        </p:blipFill>
        <p:spPr>
          <a:xfrm>
            <a:off x="3848063" y="842759"/>
            <a:ext cx="4475627" cy="5143503"/>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Google Shape;333;p44"/>
          <p:cNvSpPr txBox="1"/>
          <p:nvPr/>
        </p:nvSpPr>
        <p:spPr>
          <a:xfrm>
            <a:off x="264122" y="2657086"/>
            <a:ext cx="8398186" cy="2369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5000" b="1"/>
            </a:lvl1pPr>
          </a:lstStyle>
          <a:p>
            <a:r>
              <a:rPr lang="en-US" dirty="0"/>
              <a:t>Budget documents</a:t>
            </a:r>
          </a:p>
          <a:p>
            <a:endParaRPr lang="en-US" dirty="0"/>
          </a:p>
          <a:p>
            <a:pPr marL="685800" indent="-685800" algn="l">
              <a:buFont typeface="Arial" panose="020B0604020202020204" pitchFamily="34" charset="0"/>
              <a:buChar char="•"/>
            </a:pPr>
            <a:r>
              <a:rPr lang="en-US" sz="2400" dirty="0"/>
              <a:t>Budget Narrative</a:t>
            </a:r>
          </a:p>
          <a:p>
            <a:pPr marL="685800" indent="-685800" algn="l">
              <a:buFont typeface="Arial" panose="020B0604020202020204" pitchFamily="34" charset="0"/>
              <a:buChar char="•"/>
            </a:pPr>
            <a:r>
              <a:rPr lang="en-US" sz="2400" dirty="0"/>
              <a:t>Budget Spreadsheet</a:t>
            </a:r>
            <a:endParaRPr sz="2400" dirty="0"/>
          </a:p>
        </p:txBody>
      </p:sp>
      <p:sp>
        <p:nvSpPr>
          <p:cNvPr id="220" name="Google Shape;334;p44"/>
          <p:cNvSpPr txBox="1">
            <a:spLocks noGrp="1"/>
          </p:cNvSpPr>
          <p:nvPr>
            <p:ph type="title" idx="4294967295"/>
          </p:nvPr>
        </p:nvSpPr>
        <p:spPr>
          <a:xfrm>
            <a:off x="371339" y="589840"/>
            <a:ext cx="6891609" cy="931970"/>
          </a:xfrm>
          <a:prstGeom prst="rect">
            <a:avLst/>
          </a:prstGeom>
        </p:spPr>
        <p:txBody>
          <a:bodyPr/>
          <a:lstStyle/>
          <a:p>
            <a:pPr defTabSz="868680">
              <a:defRPr sz="3000" b="1">
                <a:solidFill>
                  <a:srgbClr val="39413D"/>
                </a:solidFill>
                <a:latin typeface="+mn-lt"/>
                <a:ea typeface="+mn-ea"/>
                <a:cs typeface="+mn-cs"/>
                <a:sym typeface="Arial"/>
              </a:defRPr>
            </a:pPr>
            <a:r>
              <a:rPr dirty="0"/>
              <a:t>Future Ready Iowa </a:t>
            </a:r>
            <a:br>
              <a:rPr dirty="0"/>
            </a:br>
            <a:r>
              <a:rPr lang="en-US" dirty="0"/>
              <a:t>Child Care Challenge</a:t>
            </a:r>
            <a:endParaRPr dirty="0"/>
          </a:p>
        </p:txBody>
      </p:sp>
    </p:spTree>
    <p:extLst>
      <p:ext uri="{BB962C8B-B14F-4D97-AF65-F5344CB8AC3E}">
        <p14:creationId xmlns:p14="http://schemas.microsoft.com/office/powerpoint/2010/main" val="10290814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Google Shape;333;p44"/>
          <p:cNvSpPr txBox="1"/>
          <p:nvPr/>
        </p:nvSpPr>
        <p:spPr>
          <a:xfrm>
            <a:off x="264122" y="2657086"/>
            <a:ext cx="8398186" cy="807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lgn="ctr">
              <a:defRPr sz="5000" b="1"/>
            </a:lvl1pPr>
          </a:lstStyle>
          <a:p>
            <a:r>
              <a:t>Questions?</a:t>
            </a:r>
          </a:p>
        </p:txBody>
      </p:sp>
      <p:sp>
        <p:nvSpPr>
          <p:cNvPr id="220" name="Google Shape;334;p44"/>
          <p:cNvSpPr txBox="1">
            <a:spLocks noGrp="1"/>
          </p:cNvSpPr>
          <p:nvPr>
            <p:ph type="title" idx="4294967295"/>
          </p:nvPr>
        </p:nvSpPr>
        <p:spPr>
          <a:xfrm>
            <a:off x="371339" y="589840"/>
            <a:ext cx="6891609" cy="931970"/>
          </a:xfrm>
          <a:prstGeom prst="rect">
            <a:avLst/>
          </a:prstGeom>
        </p:spPr>
        <p:txBody>
          <a:bodyPr/>
          <a:lstStyle/>
          <a:p>
            <a:pPr defTabSz="868680">
              <a:defRPr sz="3000" b="1">
                <a:solidFill>
                  <a:srgbClr val="39413D"/>
                </a:solidFill>
                <a:latin typeface="+mn-lt"/>
                <a:ea typeface="+mn-ea"/>
                <a:cs typeface="+mn-cs"/>
                <a:sym typeface="Arial"/>
              </a:defRPr>
            </a:pPr>
            <a:r>
              <a:rPr dirty="0"/>
              <a:t>Future Ready Iowa </a:t>
            </a:r>
            <a:br>
              <a:rPr dirty="0"/>
            </a:br>
            <a:r>
              <a:rPr lang="en-US" dirty="0"/>
              <a:t>Child Care Challenge</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Google Shape;332;p44"/>
          <p:cNvSpPr txBox="1"/>
          <p:nvPr/>
        </p:nvSpPr>
        <p:spPr>
          <a:xfrm>
            <a:off x="417064" y="1608063"/>
            <a:ext cx="7745040" cy="584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3200" b="1">
                <a:solidFill>
                  <a:srgbClr val="4E7D4B"/>
                </a:solidFill>
              </a:defRPr>
            </a:lvl1pPr>
          </a:lstStyle>
          <a:p>
            <a:r>
              <a:rPr lang="en-US" dirty="0"/>
              <a:t>Basics</a:t>
            </a:r>
            <a:endParaRPr dirty="0"/>
          </a:p>
        </p:txBody>
      </p:sp>
      <p:sp>
        <p:nvSpPr>
          <p:cNvPr id="146"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
        <p:nvSpPr>
          <p:cNvPr id="147" name="Rectangle 2"/>
          <p:cNvSpPr txBox="1"/>
          <p:nvPr/>
        </p:nvSpPr>
        <p:spPr>
          <a:xfrm>
            <a:off x="969455" y="3059676"/>
            <a:ext cx="4480561" cy="312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080" marR="24129" indent="592454" algn="just">
              <a:lnSpc>
                <a:spcPct val="111000"/>
              </a:lnSpc>
              <a:spcBef>
                <a:spcPts val="1500"/>
              </a:spcBef>
              <a:defRPr i="1"/>
            </a:pPr>
            <a:r>
              <a:rPr dirty="0"/>
              <a:t>*</a:t>
            </a:r>
            <a:endParaRPr i="0" dirty="0"/>
          </a:p>
        </p:txBody>
      </p:sp>
      <p:sp>
        <p:nvSpPr>
          <p:cNvPr id="148" name="Rectangle 4"/>
          <p:cNvSpPr txBox="1"/>
          <p:nvPr/>
        </p:nvSpPr>
        <p:spPr>
          <a:xfrm>
            <a:off x="417064" y="2242322"/>
            <a:ext cx="7745040" cy="3952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940435" marR="24129" indent="-342900">
              <a:lnSpc>
                <a:spcPct val="111000"/>
              </a:lnSpc>
              <a:spcBef>
                <a:spcPts val="1500"/>
              </a:spcBef>
              <a:buClr>
                <a:srgbClr val="000000"/>
              </a:buClr>
              <a:buSzPct val="100000"/>
              <a:buFont typeface="Arial" panose="020B0604020202020204" pitchFamily="34" charset="0"/>
              <a:buChar char="•"/>
              <a:defRPr sz="2000"/>
            </a:pPr>
            <a:r>
              <a:rPr lang="en-US" dirty="0"/>
              <a:t>Grant Deadline – December 10, 2021</a:t>
            </a:r>
          </a:p>
          <a:p>
            <a:pPr marL="940435" marR="24129" indent="-342900">
              <a:lnSpc>
                <a:spcPct val="111000"/>
              </a:lnSpc>
              <a:spcBef>
                <a:spcPts val="1500"/>
              </a:spcBef>
              <a:buClr>
                <a:srgbClr val="000000"/>
              </a:buClr>
              <a:buSzPct val="100000"/>
              <a:buFont typeface="Arial" panose="020B0604020202020204" pitchFamily="34" charset="0"/>
              <a:buChar char="•"/>
              <a:defRPr sz="2000"/>
            </a:pPr>
            <a:r>
              <a:rPr lang="en-US" dirty="0"/>
              <a:t>Electronic Application is required through Iowagrants.gov</a:t>
            </a:r>
          </a:p>
          <a:p>
            <a:pPr marL="940435" marR="24129" indent="-342900">
              <a:lnSpc>
                <a:spcPct val="111000"/>
              </a:lnSpc>
              <a:spcBef>
                <a:spcPts val="1500"/>
              </a:spcBef>
              <a:buClr>
                <a:srgbClr val="000000"/>
              </a:buClr>
              <a:buSzPct val="100000"/>
              <a:buFont typeface="Arial" panose="020B0604020202020204" pitchFamily="34" charset="0"/>
              <a:buChar char="•"/>
              <a:defRPr sz="2000"/>
            </a:pPr>
            <a:r>
              <a:rPr lang="en-US" dirty="0"/>
              <a:t>Amount available – 10 million total dollars</a:t>
            </a:r>
          </a:p>
          <a:p>
            <a:pPr marL="940435" marR="24129" indent="-342900">
              <a:lnSpc>
                <a:spcPct val="111000"/>
              </a:lnSpc>
              <a:spcBef>
                <a:spcPts val="1500"/>
              </a:spcBef>
              <a:buClr>
                <a:srgbClr val="000000"/>
              </a:buClr>
              <a:buSzPct val="100000"/>
              <a:buFont typeface="Arial" panose="020B0604020202020204" pitchFamily="34" charset="0"/>
              <a:buChar char="•"/>
              <a:defRPr sz="2000"/>
            </a:pPr>
            <a:r>
              <a:rPr lang="en-US" dirty="0"/>
              <a:t>Maximum mount that can be requested</a:t>
            </a:r>
          </a:p>
          <a:p>
            <a:pPr marL="597535" marR="24129" lvl="7">
              <a:lnSpc>
                <a:spcPct val="111000"/>
              </a:lnSpc>
              <a:spcBef>
                <a:spcPts val="1500"/>
              </a:spcBef>
              <a:buClr>
                <a:srgbClr val="000000"/>
              </a:buClr>
              <a:buSzPct val="100000"/>
              <a:defRPr sz="2000"/>
            </a:pPr>
            <a:r>
              <a:rPr lang="en-US" dirty="0"/>
              <a:t>		IWD Matching grant $250,000</a:t>
            </a:r>
          </a:p>
          <a:p>
            <a:pPr marL="597535" marR="24129" lvl="7">
              <a:lnSpc>
                <a:spcPct val="111000"/>
              </a:lnSpc>
              <a:spcBef>
                <a:spcPts val="1500"/>
              </a:spcBef>
              <a:buClr>
                <a:srgbClr val="000000"/>
              </a:buClr>
              <a:buSzPct val="100000"/>
              <a:defRPr sz="2000"/>
            </a:pPr>
            <a:r>
              <a:rPr lang="en-US" dirty="0"/>
              <a:t>		DHS (no match) $750,000</a:t>
            </a:r>
          </a:p>
          <a:p>
            <a:pPr marL="940435" marR="24129" indent="-342900">
              <a:lnSpc>
                <a:spcPct val="111000"/>
              </a:lnSpc>
              <a:spcBef>
                <a:spcPts val="1500"/>
              </a:spcBef>
              <a:buClr>
                <a:srgbClr val="000000"/>
              </a:buClr>
              <a:buSzPct val="100000"/>
              <a:buFont typeface="Arial" panose="020B0604020202020204" pitchFamily="34" charset="0"/>
              <a:buChar char="•"/>
              <a:defRPr sz="2000"/>
            </a:pPr>
            <a:r>
              <a:rPr lang="en-US" dirty="0"/>
              <a:t>Can we apply if we already received funds from similar grants - yes</a:t>
            </a:r>
            <a:endParaRPr dirty="0"/>
          </a:p>
        </p:txBody>
      </p:sp>
    </p:spTree>
    <p:extLst>
      <p:ext uri="{BB962C8B-B14F-4D97-AF65-F5344CB8AC3E}">
        <p14:creationId xmlns:p14="http://schemas.microsoft.com/office/powerpoint/2010/main" val="14843279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333;p44"/>
          <p:cNvSpPr txBox="1"/>
          <p:nvPr/>
        </p:nvSpPr>
        <p:spPr>
          <a:xfrm>
            <a:off x="251422" y="2143124"/>
            <a:ext cx="8398186" cy="4154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ctr">
              <a:defRPr sz="4000"/>
            </a:pPr>
            <a:r>
              <a:rPr dirty="0"/>
              <a:t>Questions?</a:t>
            </a:r>
          </a:p>
          <a:p>
            <a:pPr algn="ctr">
              <a:defRPr sz="2800"/>
            </a:pPr>
            <a:r>
              <a:rPr dirty="0"/>
              <a:t>Contact</a:t>
            </a:r>
          </a:p>
          <a:p>
            <a:pPr algn="ctr">
              <a:defRPr sz="2800"/>
            </a:pPr>
            <a:r>
              <a:rPr lang="en-US" dirty="0"/>
              <a:t>Ryan Page</a:t>
            </a:r>
          </a:p>
          <a:p>
            <a:pPr algn="ctr">
              <a:defRPr sz="2800"/>
            </a:pPr>
            <a:r>
              <a:rPr lang="en-US" dirty="0">
                <a:hlinkClick r:id="rId2"/>
              </a:rPr>
              <a:t>rpage@dhs.state.ia.us</a:t>
            </a:r>
            <a:endParaRPr lang="en-US" dirty="0"/>
          </a:p>
          <a:p>
            <a:pPr algn="ctr">
              <a:defRPr sz="2800"/>
            </a:pPr>
            <a:endParaRPr dirty="0"/>
          </a:p>
          <a:p>
            <a:pPr algn="ctr">
              <a:defRPr sz="2800"/>
            </a:pPr>
            <a:endParaRPr dirty="0"/>
          </a:p>
          <a:p>
            <a:pPr algn="ctr">
              <a:defRPr sz="2800"/>
            </a:pPr>
            <a:r>
              <a:rPr dirty="0"/>
              <a:t>Kathy Leggett</a:t>
            </a:r>
          </a:p>
          <a:p>
            <a:pPr algn="ctr">
              <a:defRPr sz="2800" u="sng">
                <a:solidFill>
                  <a:srgbClr val="0000FF"/>
                </a:solidFill>
                <a:uFill>
                  <a:solidFill>
                    <a:srgbClr val="0000FF"/>
                  </a:solidFill>
                </a:uFill>
              </a:defRPr>
            </a:pPr>
            <a:r>
              <a:rPr dirty="0">
                <a:solidFill>
                  <a:srgbClr val="0563C1"/>
                </a:solidFill>
                <a:uFill>
                  <a:solidFill>
                    <a:srgbClr val="0563C1"/>
                  </a:solidFill>
                </a:uFill>
                <a:hlinkClick r:id="rId3"/>
              </a:rPr>
              <a:t>Kathy.Leggett@iwd.iowa.gov</a:t>
            </a:r>
            <a:endParaRPr dirty="0">
              <a:solidFill>
                <a:srgbClr val="0563C1"/>
              </a:solidFill>
              <a:uFill>
                <a:solidFill>
                  <a:srgbClr val="0563C1"/>
                </a:solidFill>
              </a:uFill>
            </a:endParaRPr>
          </a:p>
          <a:p>
            <a:pPr algn="ctr">
              <a:defRPr sz="2800"/>
            </a:pPr>
            <a:r>
              <a:rPr dirty="0"/>
              <a:t>515-204-1378</a:t>
            </a:r>
          </a:p>
        </p:txBody>
      </p:sp>
      <p:sp>
        <p:nvSpPr>
          <p:cNvPr id="223" name="Google Shape;334;p44"/>
          <p:cNvSpPr txBox="1">
            <a:spLocks noGrp="1"/>
          </p:cNvSpPr>
          <p:nvPr>
            <p:ph type="title" idx="4294967295"/>
          </p:nvPr>
        </p:nvSpPr>
        <p:spPr>
          <a:xfrm>
            <a:off x="371339" y="589840"/>
            <a:ext cx="6891609" cy="931970"/>
          </a:xfrm>
          <a:prstGeom prst="rect">
            <a:avLst/>
          </a:prstGeom>
        </p:spPr>
        <p:txBody>
          <a:bodyPr/>
          <a:lstStyle/>
          <a:p>
            <a:pPr defTabSz="868680">
              <a:defRPr sz="3000" b="1">
                <a:solidFill>
                  <a:srgbClr val="39413D"/>
                </a:solidFill>
                <a:latin typeface="+mn-lt"/>
                <a:ea typeface="+mn-ea"/>
                <a:cs typeface="+mn-cs"/>
                <a:sym typeface="Arial"/>
              </a:defRPr>
            </a:pPr>
            <a:r>
              <a:rPr dirty="0"/>
              <a:t>Future Ready Iowa </a:t>
            </a:r>
            <a:br>
              <a:rPr dirty="0"/>
            </a:br>
            <a:r>
              <a:rPr lang="en-US" dirty="0"/>
              <a:t>Child Care Challenge Grant</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Google Shape;415;p53" descr="Google Shape;415;p53"/>
          <p:cNvPicPr>
            <a:picLocks noChangeAspect="1"/>
          </p:cNvPicPr>
          <p:nvPr/>
        </p:nvPicPr>
        <p:blipFill>
          <a:blip r:embed="rId2"/>
          <a:stretch>
            <a:fillRect/>
          </a:stretch>
        </p:blipFill>
        <p:spPr>
          <a:xfrm>
            <a:off x="112767" y="114292"/>
            <a:ext cx="8918466" cy="6629415"/>
          </a:xfrm>
          <a:prstGeom prst="rect">
            <a:avLst/>
          </a:prstGeom>
          <a:ln w="12700">
            <a:miter lim="400000"/>
          </a:ln>
        </p:spPr>
      </p:pic>
      <p:sp>
        <p:nvSpPr>
          <p:cNvPr id="226" name="Google Shape;416;p53"/>
          <p:cNvSpPr txBox="1"/>
          <p:nvPr/>
        </p:nvSpPr>
        <p:spPr>
          <a:xfrm>
            <a:off x="388611" y="5495628"/>
            <a:ext cx="4880601" cy="8147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defRPr sz="1800">
                <a:solidFill>
                  <a:srgbClr val="39413D"/>
                </a:solidFill>
              </a:defRPr>
            </a:pPr>
            <a:r>
              <a:t>UNLEASHING OPPORTUNITIES TO GET </a:t>
            </a:r>
            <a:r>
              <a:rPr sz="3200" b="1">
                <a:solidFill>
                  <a:srgbClr val="00808D"/>
                </a:solidFill>
              </a:rPr>
              <a:t>IOWA FUTURE READY.</a:t>
            </a:r>
          </a:p>
        </p:txBody>
      </p:sp>
      <p:pic>
        <p:nvPicPr>
          <p:cNvPr id="227" name="Google Shape;417;p53" descr="Google Shape;417;p53"/>
          <p:cNvPicPr>
            <a:picLocks noChangeAspect="1"/>
          </p:cNvPicPr>
          <p:nvPr/>
        </p:nvPicPr>
        <p:blipFill>
          <a:blip r:embed="rId3"/>
          <a:stretch>
            <a:fillRect/>
          </a:stretch>
        </p:blipFill>
        <p:spPr>
          <a:xfrm>
            <a:off x="6060749" y="209550"/>
            <a:ext cx="1786402" cy="53158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332;p44"/>
          <p:cNvSpPr txBox="1"/>
          <p:nvPr/>
        </p:nvSpPr>
        <p:spPr>
          <a:xfrm>
            <a:off x="417064" y="1608063"/>
            <a:ext cx="7745040" cy="584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rPr lang="en-US" dirty="0"/>
              <a:t>Two Separate Funding Sources</a:t>
            </a:r>
            <a:endParaRPr dirty="0"/>
          </a:p>
        </p:txBody>
      </p:sp>
      <p:sp>
        <p:nvSpPr>
          <p:cNvPr id="142" name="Google Shape;334;p44"/>
          <p:cNvSpPr txBox="1">
            <a:spLocks noGrp="1"/>
          </p:cNvSpPr>
          <p:nvPr>
            <p:ph type="title" idx="4294967295"/>
          </p:nvPr>
        </p:nvSpPr>
        <p:spPr>
          <a:xfrm>
            <a:off x="417064" y="195482"/>
            <a:ext cx="6891609" cy="931970"/>
          </a:xfrm>
          <a:prstGeom prst="rect">
            <a:avLst/>
          </a:prstGeom>
        </p:spPr>
        <p:txBody>
          <a:bodyPr/>
          <a:lstStyle/>
          <a:p>
            <a:pPr defTabSz="777240">
              <a:defRPr sz="3060" b="1">
                <a:latin typeface="+mn-lt"/>
                <a:ea typeface="+mn-ea"/>
                <a:cs typeface="+mn-cs"/>
                <a:sym typeface="Arial"/>
              </a:defRPr>
            </a:pPr>
            <a:r>
              <a:rPr dirty="0"/>
              <a:t>Future Ready Iowa </a:t>
            </a:r>
            <a:br>
              <a:rPr dirty="0"/>
            </a:br>
            <a:r>
              <a:rPr dirty="0"/>
              <a:t>Child Care Challenge Grant</a:t>
            </a:r>
          </a:p>
        </p:txBody>
      </p:sp>
      <p:sp>
        <p:nvSpPr>
          <p:cNvPr id="143" name="Rectangle 1"/>
          <p:cNvSpPr txBox="1"/>
          <p:nvPr/>
        </p:nvSpPr>
        <p:spPr>
          <a:xfrm>
            <a:off x="522928" y="2744160"/>
            <a:ext cx="2970899" cy="2554545"/>
          </a:xfrm>
          <a:prstGeom prst="rect">
            <a:avLst/>
          </a:prstGeom>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200"/>
            </a:pPr>
            <a:r>
              <a:rPr lang="en-US" b="1" dirty="0"/>
              <a:t>Iowa Workforce Development (IWD) </a:t>
            </a:r>
            <a:r>
              <a:rPr lang="en-US" dirty="0"/>
              <a:t>Funds</a:t>
            </a:r>
          </a:p>
          <a:p>
            <a:pPr>
              <a:defRPr sz="3200"/>
            </a:pPr>
            <a:r>
              <a:rPr lang="en-US" dirty="0"/>
              <a:t>$ 3 million</a:t>
            </a:r>
            <a:endParaRPr dirty="0"/>
          </a:p>
        </p:txBody>
      </p:sp>
      <p:sp>
        <p:nvSpPr>
          <p:cNvPr id="5" name="Rectangle 1">
            <a:extLst>
              <a:ext uri="{FF2B5EF4-FFF2-40B4-BE49-F238E27FC236}">
                <a16:creationId xmlns:a16="http://schemas.microsoft.com/office/drawing/2014/main" id="{C281B019-8442-4BC2-9464-C4C635E2C5A3}"/>
              </a:ext>
            </a:extLst>
          </p:cNvPr>
          <p:cNvSpPr txBox="1"/>
          <p:nvPr/>
        </p:nvSpPr>
        <p:spPr>
          <a:xfrm>
            <a:off x="5570024" y="2673407"/>
            <a:ext cx="2592080" cy="2554545"/>
          </a:xfrm>
          <a:prstGeom prst="rect">
            <a:avLst/>
          </a:prstGeom>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200"/>
            </a:pPr>
            <a:r>
              <a:rPr lang="en-US" b="1" dirty="0"/>
              <a:t>Department of Human Services (DHS) </a:t>
            </a:r>
            <a:r>
              <a:rPr lang="en-US" dirty="0"/>
              <a:t>Funds</a:t>
            </a:r>
          </a:p>
          <a:p>
            <a:pPr>
              <a:defRPr sz="3200"/>
            </a:pPr>
            <a:r>
              <a:rPr lang="en-US" dirty="0"/>
              <a:t>$ 7 million</a:t>
            </a:r>
            <a:r>
              <a:rPr dirty="0"/>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332;p44"/>
          <p:cNvSpPr txBox="1"/>
          <p:nvPr/>
        </p:nvSpPr>
        <p:spPr>
          <a:xfrm>
            <a:off x="417064" y="1608063"/>
            <a:ext cx="7745040" cy="584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3200" b="1">
                <a:solidFill>
                  <a:srgbClr val="4E7D4B"/>
                </a:solidFill>
              </a:defRPr>
            </a:lvl1pPr>
          </a:lstStyle>
          <a:p>
            <a:r>
              <a:rPr dirty="0"/>
              <a:t>Grant purpose</a:t>
            </a:r>
            <a:r>
              <a:rPr lang="en-US" dirty="0"/>
              <a:t> - IWD</a:t>
            </a:r>
            <a:endParaRPr dirty="0"/>
          </a:p>
        </p:txBody>
      </p:sp>
      <p:sp>
        <p:nvSpPr>
          <p:cNvPr id="142"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
        <p:nvSpPr>
          <p:cNvPr id="143" name="Rectangle 1"/>
          <p:cNvSpPr txBox="1"/>
          <p:nvPr/>
        </p:nvSpPr>
        <p:spPr>
          <a:xfrm>
            <a:off x="509280" y="2359187"/>
            <a:ext cx="7560608" cy="3170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rPr sz="2400" dirty="0"/>
              <a:t>To encourage and enable businesses, nonprofit organizations, and consortiums to </a:t>
            </a:r>
            <a:endParaRPr lang="en-US" sz="2400" dirty="0"/>
          </a:p>
          <a:p>
            <a:pPr marL="342900" indent="-342900">
              <a:buFont typeface="Arial" panose="020B0604020202020204" pitchFamily="34" charset="0"/>
              <a:buChar char="•"/>
              <a:defRPr sz="3200"/>
            </a:pPr>
            <a:r>
              <a:rPr sz="2400" b="1" dirty="0"/>
              <a:t>establish local child care facilities and </a:t>
            </a:r>
            <a:endParaRPr lang="en-US" sz="2400" b="1" dirty="0"/>
          </a:p>
          <a:p>
            <a:pPr marL="342900" indent="-342900">
              <a:buFont typeface="Arial" panose="020B0604020202020204" pitchFamily="34" charset="0"/>
              <a:buChar char="•"/>
              <a:defRPr sz="3200"/>
            </a:pPr>
            <a:r>
              <a:rPr sz="2400" b="1" dirty="0"/>
              <a:t>increase the availability of quality, affordable child care for working Iowans.</a:t>
            </a:r>
            <a:r>
              <a:rPr sz="2400" dirty="0"/>
              <a:t>  </a:t>
            </a:r>
            <a:endParaRPr lang="en-US" sz="2400" dirty="0"/>
          </a:p>
          <a:p>
            <a:pPr marL="342900" indent="-342900">
              <a:buFont typeface="Arial" panose="020B0604020202020204" pitchFamily="34" charset="0"/>
              <a:buChar char="•"/>
              <a:defRPr sz="3200"/>
            </a:pPr>
            <a:endParaRPr lang="en-US" sz="2400" dirty="0"/>
          </a:p>
          <a:p>
            <a:pPr>
              <a:defRPr sz="3200"/>
            </a:pPr>
            <a:r>
              <a:rPr sz="2400" dirty="0"/>
              <a:t>To support this work, the fund will award competitive grants to support community and regional initiatives</a:t>
            </a:r>
            <a:r>
              <a:rPr dirty="0"/>
              <a:t>. </a:t>
            </a:r>
          </a:p>
        </p:txBody>
      </p:sp>
    </p:spTree>
    <p:extLst>
      <p:ext uri="{BB962C8B-B14F-4D97-AF65-F5344CB8AC3E}">
        <p14:creationId xmlns:p14="http://schemas.microsoft.com/office/powerpoint/2010/main" val="24857213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Google Shape;332;p44"/>
          <p:cNvSpPr txBox="1"/>
          <p:nvPr/>
        </p:nvSpPr>
        <p:spPr>
          <a:xfrm>
            <a:off x="417064" y="1608063"/>
            <a:ext cx="7745040" cy="584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rPr dirty="0"/>
              <a:t>Eligible Grant Expenses</a:t>
            </a:r>
            <a:r>
              <a:rPr lang="en-US" dirty="0"/>
              <a:t> - IWD</a:t>
            </a:r>
            <a:endParaRPr dirty="0"/>
          </a:p>
        </p:txBody>
      </p:sp>
      <p:sp>
        <p:nvSpPr>
          <p:cNvPr id="151" name="Google Shape;334;p44"/>
          <p:cNvSpPr txBox="1">
            <a:spLocks noGrp="1"/>
          </p:cNvSpPr>
          <p:nvPr>
            <p:ph type="title" idx="4294967295"/>
          </p:nvPr>
        </p:nvSpPr>
        <p:spPr>
          <a:xfrm>
            <a:off x="371339" y="589841"/>
            <a:ext cx="6891609" cy="931970"/>
          </a:xfrm>
          <a:prstGeom prst="rect">
            <a:avLst/>
          </a:prstGeom>
        </p:spPr>
        <p:txBody>
          <a:bodyPr/>
          <a:lstStyle/>
          <a:p>
            <a:pPr defTabSz="704087">
              <a:defRPr sz="2772" b="1"/>
            </a:pPr>
            <a:r>
              <a:t>Future Ready Iowa </a:t>
            </a:r>
            <a:br/>
            <a:r>
              <a:t>Child Care Challenge Grant</a:t>
            </a:r>
          </a:p>
        </p:txBody>
      </p:sp>
      <p:sp>
        <p:nvSpPr>
          <p:cNvPr id="152" name="Rectangle 2"/>
          <p:cNvSpPr txBox="1"/>
          <p:nvPr/>
        </p:nvSpPr>
        <p:spPr>
          <a:xfrm>
            <a:off x="417058" y="2647550"/>
            <a:ext cx="7441612" cy="4061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24129" indent="597534">
              <a:lnSpc>
                <a:spcPct val="111000"/>
              </a:lnSpc>
              <a:spcBef>
                <a:spcPts val="1500"/>
              </a:spcBef>
              <a:defRPr sz="2800"/>
            </a:pPr>
            <a:r>
              <a:t>To support: </a:t>
            </a:r>
          </a:p>
          <a:p>
            <a:pPr marL="1054735" marR="24129" indent="-457200">
              <a:lnSpc>
                <a:spcPct val="111000"/>
              </a:lnSpc>
              <a:spcBef>
                <a:spcPts val="1500"/>
              </a:spcBef>
              <a:buClr>
                <a:srgbClr val="000000"/>
              </a:buClr>
              <a:buSzPct val="100000"/>
              <a:buFont typeface="Arial"/>
              <a:buChar char="•"/>
              <a:defRPr sz="2000" b="1"/>
            </a:pPr>
            <a:r>
              <a:t>new construction </a:t>
            </a:r>
            <a:r>
              <a:rPr b="0"/>
              <a:t>of a child care facility</a:t>
            </a:r>
            <a:r>
              <a:t> </a:t>
            </a:r>
          </a:p>
          <a:p>
            <a:pPr marL="1054735" marR="24129" indent="-457200">
              <a:lnSpc>
                <a:spcPct val="111000"/>
              </a:lnSpc>
              <a:spcBef>
                <a:spcPts val="1500"/>
              </a:spcBef>
              <a:buClr>
                <a:srgbClr val="000000"/>
              </a:buClr>
              <a:buSzPct val="100000"/>
              <a:buFont typeface="Arial"/>
              <a:buChar char="•"/>
              <a:defRPr sz="2000" b="1"/>
            </a:pPr>
            <a:r>
              <a:t>rehabilitation of an existing structure as a child care facility</a:t>
            </a:r>
            <a:r>
              <a:rPr b="0"/>
              <a:t>, or the </a:t>
            </a:r>
          </a:p>
          <a:p>
            <a:pPr marL="1054735" marR="24129" indent="-457200">
              <a:lnSpc>
                <a:spcPct val="111000"/>
              </a:lnSpc>
              <a:spcBef>
                <a:spcPts val="1500"/>
              </a:spcBef>
              <a:buClr>
                <a:srgbClr val="000000"/>
              </a:buClr>
              <a:buSzPct val="100000"/>
              <a:buFont typeface="Arial"/>
              <a:buChar char="•"/>
              <a:defRPr sz="2000" b="1"/>
            </a:pPr>
            <a:r>
              <a:t>retrofitting and repurposing of an existing structure for use as a child care facility. </a:t>
            </a:r>
          </a:p>
          <a:p>
            <a:pPr marR="24129" indent="597534">
              <a:lnSpc>
                <a:spcPct val="111000"/>
              </a:lnSpc>
              <a:spcBef>
                <a:spcPts val="1500"/>
              </a:spcBef>
              <a:defRPr sz="2000" u="sng"/>
            </a:pPr>
            <a:r>
              <a:t>Funds cannot be used for administrative expenses of operating the program or implementing the project.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Google Shape;332;p44"/>
          <p:cNvSpPr txBox="1"/>
          <p:nvPr/>
        </p:nvSpPr>
        <p:spPr>
          <a:xfrm>
            <a:off x="417064" y="1608063"/>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t>Matching Grant</a:t>
            </a:r>
          </a:p>
        </p:txBody>
      </p:sp>
      <p:sp>
        <p:nvSpPr>
          <p:cNvPr id="155"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
        <p:nvSpPr>
          <p:cNvPr id="156" name="Rectangle 2"/>
          <p:cNvSpPr txBox="1"/>
          <p:nvPr/>
        </p:nvSpPr>
        <p:spPr>
          <a:xfrm>
            <a:off x="992029" y="2367781"/>
            <a:ext cx="6595111" cy="3737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r>
              <a:t>Grant funds can match private/employer dollars for projects:</a:t>
            </a:r>
          </a:p>
          <a:p>
            <a:pPr>
              <a:defRPr sz="2800"/>
            </a:pPr>
            <a:endParaRPr/>
          </a:p>
          <a:p>
            <a:pPr marL="285750" indent="-285750">
              <a:buClr>
                <a:srgbClr val="000000"/>
              </a:buClr>
              <a:buSzPct val="100000"/>
              <a:buFont typeface="Arial"/>
              <a:buChar char="•"/>
              <a:defRPr sz="2800"/>
            </a:pPr>
            <a:r>
              <a:t>This is not a reimbursement grant.  A matching grant is different.</a:t>
            </a:r>
          </a:p>
          <a:p>
            <a:pPr>
              <a:defRPr sz="2800"/>
            </a:pPr>
            <a:endParaRPr/>
          </a:p>
          <a:p>
            <a:pPr marL="285750" indent="-285750">
              <a:buClr>
                <a:srgbClr val="000000"/>
              </a:buClr>
              <a:buSzPct val="100000"/>
              <a:buFont typeface="Arial"/>
              <a:buChar char="•"/>
              <a:defRPr sz="2800"/>
            </a:pPr>
            <a:r>
              <a:t>This funding is in addition to the private dollars raised for expenses supporting the completion of the project.</a:t>
            </a:r>
          </a:p>
        </p:txBody>
      </p:sp>
    </p:spTree>
    <p:extLst>
      <p:ext uri="{BB962C8B-B14F-4D97-AF65-F5344CB8AC3E}">
        <p14:creationId xmlns:p14="http://schemas.microsoft.com/office/powerpoint/2010/main" val="13320532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Google Shape;332;p44"/>
          <p:cNvSpPr txBox="1"/>
          <p:nvPr/>
        </p:nvSpPr>
        <p:spPr>
          <a:xfrm>
            <a:off x="417064" y="1608063"/>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t>Matching Grant</a:t>
            </a:r>
          </a:p>
        </p:txBody>
      </p:sp>
      <p:sp>
        <p:nvSpPr>
          <p:cNvPr id="159"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
        <p:nvSpPr>
          <p:cNvPr id="160" name="Rectangle 3"/>
          <p:cNvSpPr txBox="1"/>
          <p:nvPr/>
        </p:nvSpPr>
        <p:spPr>
          <a:xfrm>
            <a:off x="417059" y="2493053"/>
            <a:ext cx="8092987" cy="3928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24129" indent="359408">
              <a:spcBef>
                <a:spcPts val="800"/>
              </a:spcBef>
              <a:defRPr sz="2600" b="1"/>
            </a:pPr>
            <a:r>
              <a:t>What can be used to meet the organization match portion of the grant?</a:t>
            </a:r>
          </a:p>
          <a:p>
            <a:pPr marL="816610" marR="24129" indent="-457200">
              <a:spcBef>
                <a:spcPts val="800"/>
              </a:spcBef>
              <a:buClr>
                <a:srgbClr val="000000"/>
              </a:buClr>
              <a:buSzPct val="100000"/>
              <a:buFont typeface="Arial"/>
              <a:buChar char="•"/>
              <a:defRPr sz="2600"/>
            </a:pPr>
            <a:r>
              <a:t>Private and employer dollars (the grant cannot match state or federals funds).</a:t>
            </a:r>
          </a:p>
          <a:p>
            <a:pPr marL="816610" marR="24129" indent="-457200">
              <a:spcBef>
                <a:spcPts val="800"/>
              </a:spcBef>
              <a:buClr>
                <a:srgbClr val="000000"/>
              </a:buClr>
              <a:buSzPct val="100000"/>
              <a:buFont typeface="Arial"/>
              <a:buChar char="•"/>
              <a:defRPr sz="2600"/>
            </a:pPr>
            <a:r>
              <a:t>In-kind funds </a:t>
            </a:r>
            <a:r>
              <a:rPr b="1"/>
              <a:t>can</a:t>
            </a:r>
            <a:r>
              <a:t> be used as the organization match; </a:t>
            </a:r>
            <a:r>
              <a:rPr b="1"/>
              <a:t>labor and materials </a:t>
            </a:r>
            <a:r>
              <a:t>(</a:t>
            </a:r>
            <a:r>
              <a:rPr u="sng"/>
              <a:t>not administration expenses)</a:t>
            </a:r>
          </a:p>
          <a:p>
            <a:pPr marR="24129" lvl="4" indent="359409">
              <a:spcBef>
                <a:spcPts val="800"/>
              </a:spcBef>
              <a:defRPr sz="2000"/>
            </a:pPr>
            <a:r>
              <a:t>Construction crew labor costs- </a:t>
            </a:r>
            <a:endParaRPr sz="2600"/>
          </a:p>
          <a:p>
            <a:pPr marL="816610" marR="24129" indent="-457200">
              <a:spcBef>
                <a:spcPts val="800"/>
              </a:spcBef>
              <a:buClr>
                <a:srgbClr val="000000"/>
              </a:buClr>
              <a:buSzPct val="100000"/>
              <a:buFont typeface="Arial"/>
              <a:buChar char="•"/>
              <a:defRPr sz="2600"/>
            </a:pPr>
            <a:r>
              <a:t>Available – not spent yet</a:t>
            </a:r>
          </a:p>
        </p:txBody>
      </p:sp>
    </p:spTree>
    <p:extLst>
      <p:ext uri="{BB962C8B-B14F-4D97-AF65-F5344CB8AC3E}">
        <p14:creationId xmlns:p14="http://schemas.microsoft.com/office/powerpoint/2010/main" val="24870262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Google Shape;332;p44"/>
          <p:cNvSpPr txBox="1"/>
          <p:nvPr/>
        </p:nvSpPr>
        <p:spPr>
          <a:xfrm>
            <a:off x="417064" y="1608063"/>
            <a:ext cx="7745040" cy="54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3200" b="1">
                <a:solidFill>
                  <a:srgbClr val="4E7D4B"/>
                </a:solidFill>
              </a:defRPr>
            </a:lvl1pPr>
          </a:lstStyle>
          <a:p>
            <a:r>
              <a:t>Matching Grant</a:t>
            </a:r>
          </a:p>
        </p:txBody>
      </p:sp>
      <p:sp>
        <p:nvSpPr>
          <p:cNvPr id="167" name="Google Shape;333;p44"/>
          <p:cNvSpPr txBox="1"/>
          <p:nvPr/>
        </p:nvSpPr>
        <p:spPr>
          <a:xfrm>
            <a:off x="372908" y="2511587"/>
            <a:ext cx="8398184" cy="388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defRPr sz="2000"/>
            </a:pPr>
            <a:r>
              <a:t>Applicants must prove the existence of and security of the original funds or documentation showing proof of the in-kind services or goods in order to qualify for a match from the Child Care Challenge Fund. </a:t>
            </a:r>
          </a:p>
          <a:p>
            <a:pPr>
              <a:defRPr sz="2000"/>
            </a:pPr>
            <a:endParaRPr/>
          </a:p>
          <a:p>
            <a:pPr>
              <a:defRPr sz="2000" b="1"/>
            </a:pPr>
            <a:r>
              <a:t>Documentation must be included in the application submission as an attachment. </a:t>
            </a:r>
          </a:p>
          <a:p>
            <a:pPr>
              <a:defRPr sz="2000"/>
            </a:pPr>
            <a:endParaRPr/>
          </a:p>
          <a:p>
            <a:pPr>
              <a:defRPr sz="2000"/>
            </a:pPr>
            <a:r>
              <a:t>Proof may be provided by an official statement from an FDIC-insured financial institution holding the funds. In the absence of a statement from a financial institution, an affidavit from a certified public accountant can be used to certify the existence and security of the funds to be matched.</a:t>
            </a:r>
          </a:p>
          <a:p>
            <a:pPr>
              <a:defRPr sz="2000"/>
            </a:pPr>
            <a:endParaRPr/>
          </a:p>
          <a:p>
            <a:pPr>
              <a:defRPr sz="2000" b="1"/>
            </a:pPr>
            <a:r>
              <a:t>Applicants need to plan to expend all private funds first.</a:t>
            </a:r>
          </a:p>
        </p:txBody>
      </p:sp>
      <p:sp>
        <p:nvSpPr>
          <p:cNvPr id="168" name="Google Shape;334;p44"/>
          <p:cNvSpPr txBox="1">
            <a:spLocks noGrp="1"/>
          </p:cNvSpPr>
          <p:nvPr>
            <p:ph type="title" idx="4294967295"/>
          </p:nvPr>
        </p:nvSpPr>
        <p:spPr>
          <a:xfrm>
            <a:off x="371339" y="589841"/>
            <a:ext cx="6891609" cy="931970"/>
          </a:xfrm>
          <a:prstGeom prst="rect">
            <a:avLst/>
          </a:prstGeom>
        </p:spPr>
        <p:txBody>
          <a:bodyPr/>
          <a:lstStyle/>
          <a:p>
            <a:pPr defTabSz="777240">
              <a:defRPr sz="3060" b="1">
                <a:latin typeface="+mn-lt"/>
                <a:ea typeface="+mn-ea"/>
                <a:cs typeface="+mn-cs"/>
                <a:sym typeface="Arial"/>
              </a:defRPr>
            </a:pPr>
            <a:r>
              <a:t>Future Ready Iowa </a:t>
            </a:r>
            <a:br/>
            <a:r>
              <a:t>Child Care Challenge Grant</a:t>
            </a:r>
          </a:p>
        </p:txBody>
      </p:sp>
    </p:spTree>
    <p:extLst>
      <p:ext uri="{BB962C8B-B14F-4D97-AF65-F5344CB8AC3E}">
        <p14:creationId xmlns:p14="http://schemas.microsoft.com/office/powerpoint/2010/main" val="28721916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TotalTime>
  <Words>2642</Words>
  <Application>Microsoft Office PowerPoint</Application>
  <PresentationFormat>On-screen Show (4:3)</PresentationFormat>
  <Paragraphs>236</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Segoe UI</vt:lpstr>
      <vt:lpstr>Symbol</vt:lpstr>
      <vt:lpstr>Times New Roman</vt:lpstr>
      <vt:lpstr>Office Theme</vt:lpstr>
      <vt:lpstr>PowerPoint Presentation</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PowerPoint Presentation</vt:lpstr>
      <vt:lpstr>PowerPoint Presentation</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Future Ready Iowa  Child Care Challenge Grant</vt:lpstr>
      <vt:lpstr>www.FutureReadyIowa.gov/childcarechallenge</vt:lpstr>
      <vt:lpstr>PowerPoint Presentation</vt:lpstr>
      <vt:lpstr>PowerPoint Presentation</vt:lpstr>
      <vt:lpstr>PowerPoint Presentation</vt:lpstr>
      <vt:lpstr>Future Ready Iowa  Child Care Challenge</vt:lpstr>
      <vt:lpstr>Future Ready Iowa  Child Care Challenge</vt:lpstr>
      <vt:lpstr>Future Ready Iowa  Child Care Challenge Grant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Leggett, Kathy [IWD]</dc:creator>
  <cp:lastModifiedBy>Leggett, Kathy [IWD]</cp:lastModifiedBy>
  <cp:revision>7</cp:revision>
  <dcterms:modified xsi:type="dcterms:W3CDTF">2021-11-17T17:36:33Z</dcterms:modified>
</cp:coreProperties>
</file>