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9" r:id="rId4"/>
    <p:sldId id="262" r:id="rId5"/>
    <p:sldId id="258" r:id="rId6"/>
    <p:sldId id="261" r:id="rId7"/>
    <p:sldId id="264" r:id="rId8"/>
    <p:sldId id="265" r:id="rId9"/>
    <p:sldId id="267" r:id="rId10"/>
    <p:sldId id="266" r:id="rId11"/>
    <p:sldId id="268" r:id="rId12"/>
    <p:sldId id="269" r:id="rId13"/>
    <p:sldId id="270" r:id="rId14"/>
    <p:sldId id="271" r:id="rId15"/>
    <p:sldId id="272" r:id="rId16"/>
    <p:sldId id="273" r:id="rId17"/>
    <p:sldId id="274" r:id="rId18"/>
    <p:sldId id="275" r:id="rId19"/>
    <p:sldId id="277" r:id="rId20"/>
    <p:sldId id="278" r:id="rId21"/>
    <p:sldId id="279" r:id="rId22"/>
    <p:sldId id="26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958"/>
    <a:srgbClr val="AFABAB"/>
    <a:srgbClr val="176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304" autoAdjust="0"/>
  </p:normalViewPr>
  <p:slideViewPr>
    <p:cSldViewPr snapToGrid="0">
      <p:cViewPr varScale="1">
        <p:scale>
          <a:sx n="60" d="100"/>
          <a:sy n="60" d="100"/>
        </p:scale>
        <p:origin x="2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3275D-AB48-40D0-8F0F-3CED60CB3C38}"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90060-9EE0-4A1C-A64E-E382103E5D34}" type="slidenum">
              <a:rPr lang="en-US" smtClean="0"/>
              <a:t>‹#›</a:t>
            </a:fld>
            <a:endParaRPr lang="en-US"/>
          </a:p>
        </p:txBody>
      </p:sp>
    </p:spTree>
    <p:extLst>
      <p:ext uri="{BB962C8B-B14F-4D97-AF65-F5344CB8AC3E}">
        <p14:creationId xmlns:p14="http://schemas.microsoft.com/office/powerpoint/2010/main" val="101099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 Census Bureau reports that close to 57 million Americans have a disability. This training will provide staff with basic practices to work and interact more effectively with individuals with disabilities. </a:t>
            </a:r>
          </a:p>
          <a:p>
            <a:r>
              <a:rPr lang="en-US" baseline="0" dirty="0" smtClean="0"/>
              <a:t>**As a reminder, if you are ever unsure how to interact with an individual it is absolutely appropriate and BEST to ask!! </a:t>
            </a:r>
            <a:endParaRPr lang="en-US" dirty="0" smtClean="0"/>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2</a:t>
            </a:fld>
            <a:endParaRPr lang="en-US"/>
          </a:p>
        </p:txBody>
      </p:sp>
    </p:spTree>
    <p:extLst>
      <p:ext uri="{BB962C8B-B14F-4D97-AF65-F5344CB8AC3E}">
        <p14:creationId xmlns:p14="http://schemas.microsoft.com/office/powerpoint/2010/main" val="63370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individuals living with mental illness may be stressed because they may  not be getting their basic needs met, are taking medications that impact their ability to concentrate and/or focus. These things can lead to agitation at times and so it is important to be calm, and avoid asking a lot of questions all at once. It make take an individual a longer time to process the questions that you ask. Only have one person talk to them at a</a:t>
            </a:r>
            <a:r>
              <a:rPr lang="en-US" baseline="0" dirty="0" smtClean="0"/>
              <a:t> time.</a:t>
            </a:r>
            <a:endParaRPr lang="en-US" dirty="0" smtClean="0"/>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13</a:t>
            </a:fld>
            <a:endParaRPr lang="en-US"/>
          </a:p>
        </p:txBody>
      </p:sp>
    </p:spTree>
    <p:extLst>
      <p:ext uri="{BB962C8B-B14F-4D97-AF65-F5344CB8AC3E}">
        <p14:creationId xmlns:p14="http://schemas.microsoft.com/office/powerpoint/2010/main" val="211648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customer who they spend time with or if they have any friends and family that they talk to on a regular basis. This could help you identify</a:t>
            </a:r>
            <a:r>
              <a:rPr lang="en-US" baseline="0" dirty="0" smtClean="0"/>
              <a:t> someone you could contact if assistance was needed. </a:t>
            </a:r>
          </a:p>
          <a:p>
            <a:r>
              <a:rPr lang="en-US" dirty="0" smtClean="0"/>
              <a:t>PLEASE keep in mind that just</a:t>
            </a:r>
            <a:r>
              <a:rPr lang="en-US" baseline="0" dirty="0" smtClean="0"/>
              <a:t> because someone is acting in a disruptive or upset way does not mean that they have a psychiatric disability.  Likewise, chances are better than not that psychiatric disabilities will not be something that you notice.  That is why it is referred to as an “invisible disability.”  It is highly suggested that a separate presentation be done on de-escalation techniques that can be used with all populations.  We are including the crisis portion here because people with certain mental health diagnosis can have periods of crisis, but getting upset or acting irrationally is something all people can do at times in the right (or wrong) situations.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14</a:t>
            </a:fld>
            <a:endParaRPr lang="en-US"/>
          </a:p>
        </p:txBody>
      </p:sp>
    </p:spTree>
    <p:extLst>
      <p:ext uri="{BB962C8B-B14F-4D97-AF65-F5344CB8AC3E}">
        <p14:creationId xmlns:p14="http://schemas.microsoft.com/office/powerpoint/2010/main" val="133744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a:t>
            </a:r>
            <a:r>
              <a:rPr lang="en-US" sz="1200" b="0" i="0" kern="1200" dirty="0" smtClean="0">
                <a:solidFill>
                  <a:schemeClr val="tx1"/>
                </a:solidFill>
                <a:effectLst/>
                <a:latin typeface="+mn-lt"/>
                <a:ea typeface="+mn-ea"/>
                <a:cs typeface="+mn-cs"/>
              </a:rPr>
              <a:t>model appropriate voice levels. (if a person is speaking too loudly)</a:t>
            </a:r>
          </a:p>
          <a:p>
            <a:r>
              <a:rPr lang="en-US" sz="1200" b="0" i="0" kern="1200" dirty="0" smtClean="0">
                <a:solidFill>
                  <a:schemeClr val="tx1"/>
                </a:solidFill>
                <a:effectLst/>
                <a:latin typeface="+mn-lt"/>
                <a:ea typeface="+mn-ea"/>
                <a:cs typeface="+mn-cs"/>
              </a:rPr>
              <a:t>Questions should be clear, concrete (i.e. no metaphors)</a:t>
            </a:r>
          </a:p>
          <a:p>
            <a:r>
              <a:rPr lang="en-US" sz="1200" b="0" i="0" kern="1200" dirty="0" smtClean="0">
                <a:solidFill>
                  <a:schemeClr val="tx1"/>
                </a:solidFill>
                <a:effectLst/>
                <a:latin typeface="+mn-lt"/>
                <a:ea typeface="+mn-ea"/>
                <a:cs typeface="+mn-cs"/>
              </a:rPr>
              <a:t>Model appropriate personal space (if they stand too close). Physically show the person how close to stand (usually arms length is a good guide).</a:t>
            </a:r>
          </a:p>
          <a:p>
            <a:r>
              <a:rPr lang="en-US" sz="1200" b="0" i="0" kern="1200" dirty="0" smtClean="0">
                <a:solidFill>
                  <a:schemeClr val="tx1"/>
                </a:solidFill>
                <a:effectLst/>
                <a:latin typeface="+mn-lt"/>
                <a:ea typeface="+mn-ea"/>
                <a:cs typeface="+mn-cs"/>
              </a:rPr>
              <a:t>Example: You are at an activity and a person keeps poking you or tapping your arm for attention,</a:t>
            </a:r>
            <a:r>
              <a:rPr lang="en-US" sz="1200" b="0" i="0" kern="1200" baseline="0" dirty="0" smtClean="0">
                <a:solidFill>
                  <a:schemeClr val="tx1"/>
                </a:solidFill>
                <a:effectLst/>
                <a:latin typeface="+mn-lt"/>
                <a:ea typeface="+mn-ea"/>
                <a:cs typeface="+mn-cs"/>
              </a:rPr>
              <a:t> o</a:t>
            </a:r>
            <a:r>
              <a:rPr lang="en-US" sz="1200" b="0" i="0" kern="1200" dirty="0" smtClean="0">
                <a:solidFill>
                  <a:schemeClr val="tx1"/>
                </a:solidFill>
                <a:effectLst/>
                <a:latin typeface="+mn-lt"/>
                <a:ea typeface="+mn-ea"/>
                <a:cs typeface="+mn-cs"/>
              </a:rPr>
              <a:t>r the person may lean on you uncomfortably. Say to the person “Please stop touching me, if you want my attention you can just say my name”.</a:t>
            </a:r>
          </a:p>
          <a:p>
            <a:r>
              <a:rPr lang="en-US" sz="1200" b="0" i="0" kern="1200" dirty="0" smtClean="0">
                <a:solidFill>
                  <a:schemeClr val="tx1"/>
                </a:solidFill>
                <a:effectLst/>
                <a:latin typeface="+mn-lt"/>
                <a:ea typeface="+mn-ea"/>
                <a:cs typeface="+mn-cs"/>
              </a:rPr>
              <a:t>It is sometime beneficial to be very direct/blunt in providing direction or feedback.</a:t>
            </a:r>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16</a:t>
            </a:fld>
            <a:endParaRPr lang="en-US"/>
          </a:p>
        </p:txBody>
      </p:sp>
    </p:spTree>
    <p:extLst>
      <p:ext uri="{BB962C8B-B14F-4D97-AF65-F5344CB8AC3E}">
        <p14:creationId xmlns:p14="http://schemas.microsoft.com/office/powerpoint/2010/main" val="306503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may not always realize that a person has a learning disability because they function so well. You may also be confused about why such a high-functioning person has problems in one aspect of his work</a:t>
            </a:r>
            <a:r>
              <a:rPr lang="en-US" baseline="0" dirty="0" smtClean="0"/>
              <a:t> and not another.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17</a:t>
            </a:fld>
            <a:endParaRPr lang="en-US"/>
          </a:p>
        </p:txBody>
      </p:sp>
    </p:spTree>
    <p:extLst>
      <p:ext uri="{BB962C8B-B14F-4D97-AF65-F5344CB8AC3E}">
        <p14:creationId xmlns:p14="http://schemas.microsoft.com/office/powerpoint/2010/main" val="110832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If possible, determine how the person best learns or remembers (written instructions, verbal instructions, physically modeling).</a:t>
            </a:r>
          </a:p>
          <a:p>
            <a:r>
              <a:rPr lang="en-US" sz="1200" b="0" i="0" kern="1200" dirty="0" smtClean="0">
                <a:solidFill>
                  <a:schemeClr val="tx1"/>
                </a:solidFill>
                <a:effectLst/>
                <a:latin typeface="+mn-lt"/>
                <a:ea typeface="+mn-ea"/>
                <a:cs typeface="+mn-cs"/>
              </a:rPr>
              <a:t>Allow them time to write steps down/take notes</a:t>
            </a:r>
            <a:r>
              <a:rPr lang="en-US" sz="1200" b="0" i="0" kern="1200" baseline="0" dirty="0" smtClean="0">
                <a:solidFill>
                  <a:schemeClr val="tx1"/>
                </a:solidFill>
                <a:effectLst/>
                <a:latin typeface="+mn-lt"/>
                <a:ea typeface="+mn-ea"/>
                <a:cs typeface="+mn-cs"/>
              </a:rPr>
              <a:t> and remember </a:t>
            </a:r>
            <a:r>
              <a:rPr lang="en-US" sz="1200" b="0" i="0" kern="1200" dirty="0" smtClean="0">
                <a:solidFill>
                  <a:schemeClr val="tx1"/>
                </a:solidFill>
                <a:effectLst/>
                <a:latin typeface="+mn-lt"/>
                <a:ea typeface="+mn-ea"/>
                <a:cs typeface="+mn-cs"/>
              </a:rPr>
              <a:t>it may take a little longer than the average person. Be patient.</a:t>
            </a:r>
          </a:p>
          <a:p>
            <a:r>
              <a:rPr lang="en-US" sz="1200" b="0" i="0" kern="1200" dirty="0" smtClean="0">
                <a:solidFill>
                  <a:schemeClr val="tx1"/>
                </a:solidFill>
                <a:effectLst/>
                <a:latin typeface="+mn-lt"/>
                <a:ea typeface="+mn-ea"/>
                <a:cs typeface="+mn-cs"/>
              </a:rPr>
              <a:t>Give them time to learn and process, don't assume they have it because you told them once.</a:t>
            </a:r>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18</a:t>
            </a:fld>
            <a:endParaRPr lang="en-US"/>
          </a:p>
        </p:txBody>
      </p:sp>
    </p:spTree>
    <p:extLst>
      <p:ext uri="{BB962C8B-B14F-4D97-AF65-F5344CB8AC3E}">
        <p14:creationId xmlns:p14="http://schemas.microsoft.com/office/powerpoint/2010/main" val="166393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important to</a:t>
            </a:r>
            <a:r>
              <a:rPr lang="en-US" baseline="0" dirty="0" smtClean="0"/>
              <a:t> remember that an individual with a physical disability is first and foremost an individual and should be treated as such. So, like all of us, he or she has personal preferences and it is ok to ask what someone’s preference is when it comes to offering assistance. An example would be asking a person who uses a wheelchair if he or she would like assistance in navigating a particular space rather than just assuming and moving the chair without permission.  More often than not an act like this is well-intentioned, but permission is still needed and should be granted before any action is taken. </a:t>
            </a:r>
            <a:endParaRPr lang="en-US" dirty="0" smtClean="0"/>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19</a:t>
            </a:fld>
            <a:endParaRPr lang="en-US"/>
          </a:p>
        </p:txBody>
      </p:sp>
    </p:spTree>
    <p:extLst>
      <p:ext uri="{BB962C8B-B14F-4D97-AF65-F5344CB8AC3E}">
        <p14:creationId xmlns:p14="http://schemas.microsoft.com/office/powerpoint/2010/main" val="110294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working with individuals with a physical disability it’s important to be aware of the surrounding environment. Often, accommodations can be made at no cost and little effort when identified early. This can include things like seat and desk adjustments, leaving extra space between tables and chairs, and placing items the individual may use within reach. Taking the time to be aware of and even anticipate accommodations such as these not only helps the individual from a logistical standpoint but demonstrates to customers that the quality of their experience while being served is an extension of the services they receive. </a:t>
            </a:r>
            <a:endParaRPr lang="en-US" dirty="0" smtClean="0"/>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20</a:t>
            </a:fld>
            <a:endParaRPr lang="en-US"/>
          </a:p>
        </p:txBody>
      </p:sp>
    </p:spTree>
    <p:extLst>
      <p:ext uri="{BB962C8B-B14F-4D97-AF65-F5344CB8AC3E}">
        <p14:creationId xmlns:p14="http://schemas.microsoft.com/office/powerpoint/2010/main" val="201479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 individual with a </a:t>
            </a:r>
            <a:r>
              <a:rPr lang="en-US" sz="1200" b="1" i="0" u="none" strike="noStrike" kern="1200" dirty="0" smtClean="0">
                <a:solidFill>
                  <a:schemeClr val="tx1"/>
                </a:solidFill>
                <a:effectLst/>
                <a:latin typeface="+mn-lt"/>
                <a:ea typeface="+mn-ea"/>
                <a:cs typeface="+mn-cs"/>
              </a:rPr>
              <a:t>disability</a:t>
            </a:r>
            <a:r>
              <a:rPr lang="en-US" sz="1200" b="0" i="0" u="none" strike="noStrike" kern="1200" dirty="0" smtClean="0">
                <a:solidFill>
                  <a:schemeClr val="tx1"/>
                </a:solidFill>
                <a:effectLst/>
                <a:latin typeface="+mn-lt"/>
                <a:ea typeface="+mn-ea"/>
                <a:cs typeface="+mn-cs"/>
              </a:rPr>
              <a:t> is </a:t>
            </a:r>
            <a:r>
              <a:rPr lang="en-US" sz="1200" b="1" i="0" u="none" strike="noStrike" kern="1200" dirty="0" smtClean="0">
                <a:solidFill>
                  <a:schemeClr val="tx1"/>
                </a:solidFill>
                <a:effectLst/>
                <a:latin typeface="+mn-lt"/>
                <a:ea typeface="+mn-ea"/>
                <a:cs typeface="+mn-cs"/>
              </a:rPr>
              <a:t>defined</a:t>
            </a:r>
            <a:r>
              <a:rPr lang="en-US" sz="1200" b="0" i="0" u="none" strike="noStrike" kern="1200" dirty="0" smtClean="0">
                <a:solidFill>
                  <a:schemeClr val="tx1"/>
                </a:solidFill>
                <a:effectLst/>
                <a:latin typeface="+mn-lt"/>
                <a:ea typeface="+mn-ea"/>
                <a:cs typeface="+mn-cs"/>
              </a:rPr>
              <a:t> by the </a:t>
            </a:r>
            <a:r>
              <a:rPr lang="en-US" sz="1200" b="1" i="0" u="none" strike="noStrike" kern="1200" dirty="0" smtClean="0">
                <a:solidFill>
                  <a:schemeClr val="tx1"/>
                </a:solidFill>
                <a:effectLst/>
                <a:latin typeface="+mn-lt"/>
                <a:ea typeface="+mn-ea"/>
                <a:cs typeface="+mn-cs"/>
              </a:rPr>
              <a:t>ADA</a:t>
            </a:r>
            <a:r>
              <a:rPr lang="en-US" sz="1200" b="0" i="0" u="none" strike="noStrike" kern="1200" dirty="0" smtClean="0">
                <a:solidFill>
                  <a:schemeClr val="tx1"/>
                </a:solidFill>
                <a:effectLst/>
                <a:latin typeface="+mn-lt"/>
                <a:ea typeface="+mn-ea"/>
                <a:cs typeface="+mn-cs"/>
              </a:rPr>
              <a:t> as a person who has a physical or mental impairment that substantially limits one or more major life activities, a person who has a history or record of such an impairment, or a person who is perceived by others as having such an impairment.</a:t>
            </a:r>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3</a:t>
            </a:fld>
            <a:endParaRPr lang="en-US"/>
          </a:p>
        </p:txBody>
      </p:sp>
    </p:spTree>
    <p:extLst>
      <p:ext uri="{BB962C8B-B14F-4D97-AF65-F5344CB8AC3E}">
        <p14:creationId xmlns:p14="http://schemas.microsoft.com/office/powerpoint/2010/main" val="14935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Terminology Tips:</a:t>
            </a:r>
          </a:p>
          <a:p>
            <a:r>
              <a:rPr lang="en-US" u="sng" dirty="0" smtClean="0"/>
              <a:t>Put the person first</a:t>
            </a:r>
            <a:r>
              <a:rPr lang="en-US" dirty="0" smtClean="0"/>
              <a:t>. For example, say “person with a disability” rather then “disabled person”. (Exceptions</a:t>
            </a:r>
            <a:r>
              <a:rPr lang="en-US" baseline="0" dirty="0" smtClean="0"/>
              <a:t> to this can be Blind or Deaf, which will be covered later)  </a:t>
            </a:r>
            <a:r>
              <a:rPr lang="en-US" dirty="0" smtClean="0"/>
              <a:t>It is also important to remember that each individual</a:t>
            </a:r>
            <a:r>
              <a:rPr lang="en-US" baseline="0" dirty="0" smtClean="0"/>
              <a:t> may have their own preference for language used. Treat their suggestion as feedback, not a complaint. </a:t>
            </a:r>
          </a:p>
          <a:p>
            <a:r>
              <a:rPr lang="en-US" baseline="0" dirty="0" smtClean="0"/>
              <a:t>Please avoid outdated terms like: handicapped, crippled, and physically challenged and avoid disempowering words like victim or sufferer.</a:t>
            </a:r>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5</a:t>
            </a:fld>
            <a:endParaRPr lang="en-US"/>
          </a:p>
        </p:txBody>
      </p:sp>
    </p:spTree>
    <p:extLst>
      <p:ext uri="{BB962C8B-B14F-4D97-AF65-F5344CB8AC3E}">
        <p14:creationId xmlns:p14="http://schemas.microsoft.com/office/powerpoint/2010/main" val="133984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with disabilities are the best judge of what they can or cannot do. Don’t make assumptions. Deciding for them that they “cannot do an activity” could be a violation of the ADA.</a:t>
            </a:r>
          </a:p>
          <a:p>
            <a:r>
              <a:rPr lang="en-US" baseline="0" dirty="0" smtClean="0"/>
              <a:t>In general be sensitive about physical contact. Even if your intention is to assist someone they may not be comfortable with it. Please also remember that many people consider their equipment (wheelchair, cane, etc.) as part of their personal space and your actions as a violation of that space.</a:t>
            </a:r>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6</a:t>
            </a:fld>
            <a:endParaRPr lang="en-US"/>
          </a:p>
        </p:txBody>
      </p:sp>
    </p:spTree>
    <p:extLst>
      <p:ext uri="{BB962C8B-B14F-4D97-AF65-F5344CB8AC3E}">
        <p14:creationId xmlns:p14="http://schemas.microsoft.com/office/powerpoint/2010/main" val="344445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Individuals</a:t>
            </a:r>
            <a:r>
              <a:rPr lang="en-US" baseline="0" dirty="0" smtClean="0"/>
              <a:t> with vision loss or blindness are just that; individuals. Blindness is a complete loss of vision and many uniform practices may seem to apply for these folks, while vision loss can occur in a variety of stages with varying effects that will need to be addressed on an individual basis. However, no matter the degree of vision loss or blindness every person has his/her own preferences, needs, and comfort levels when it comes to interaction with others and navigating spaces. When working with such a customer it is important to keep this in mind and ascertain early what level of assistance that person feels he/she needs. This is a determination to be made not by staff, but by the individual. The practices shown in this slide act as a basic guide for getting off on the right foot with customers who have vision loss or blindness and sets a positive tone for ongoing communication. </a:t>
            </a:r>
            <a:endParaRPr lang="en-US" dirty="0" smtClean="0"/>
          </a:p>
          <a:p>
            <a:r>
              <a:rPr lang="en-US" dirty="0" smtClean="0"/>
              <a:t>If the customer is new to your office</a:t>
            </a:r>
            <a:r>
              <a:rPr lang="en-US" baseline="0" dirty="0" smtClean="0"/>
              <a:t> it may be beneficial to offer them a tour so they can orient themselves and get around easier. Make sure to point out obstacles and describe the setting – stairs, bathrooms, exits, etc.</a:t>
            </a:r>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7</a:t>
            </a:fld>
            <a:endParaRPr lang="en-US"/>
          </a:p>
        </p:txBody>
      </p:sp>
    </p:spTree>
    <p:extLst>
      <p:ext uri="{BB962C8B-B14F-4D97-AF65-F5344CB8AC3E}">
        <p14:creationId xmlns:p14="http://schemas.microsoft.com/office/powerpoint/2010/main" val="140934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Awareness is a key factor when working with customers with vision loss or blindness. Everyday, we do hundreds of things that require or benefit from sight and it is easy to forget or not realize that people with vision loss or blindness do not have</a:t>
            </a:r>
            <a:r>
              <a:rPr lang="en-US" baseline="0" dirty="0" smtClean="0"/>
              <a:t> the same focal point as those with sight. These individuals rely on other senses to perceive the world around them, and the more conscious of that we are the more effective we will be in assisting them. In the first example on this slide we have a situation that, for sighted people, has visual cues such as rolling your chair back, standing up, turning towards the exit, etc. But, for those with vision loss or blindness those visual cues are not necessarily conveyed. By simply being aware of your customer’s ability to interpret visual cues you can appropriately inform him/her of your intentions and prevent an accidental implication of insensitivity, disrespect or avoidance. </a:t>
            </a:r>
            <a:endParaRPr lang="en-US" dirty="0" smtClean="0"/>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8</a:t>
            </a:fld>
            <a:endParaRPr lang="en-US"/>
          </a:p>
        </p:txBody>
      </p:sp>
    </p:spTree>
    <p:extLst>
      <p:ext uri="{BB962C8B-B14F-4D97-AF65-F5344CB8AC3E}">
        <p14:creationId xmlns:p14="http://schemas.microsoft.com/office/powerpoint/2010/main" val="281553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best practices listed in the previous slide it is important to make sure that materials needed for working with such customers are equally aware and sensitive. This is accomplished by ensuring accessibility of these materials by customers at all levels of vision loss or blindness. </a:t>
            </a:r>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9</a:t>
            </a:fld>
            <a:endParaRPr lang="en-US"/>
          </a:p>
        </p:txBody>
      </p:sp>
    </p:spTree>
    <p:extLst>
      <p:ext uri="{BB962C8B-B14F-4D97-AF65-F5344CB8AC3E}">
        <p14:creationId xmlns:p14="http://schemas.microsoft.com/office/powerpoint/2010/main" val="262163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note</a:t>
            </a:r>
            <a:r>
              <a:rPr lang="en-US" baseline="0" dirty="0" smtClean="0"/>
              <a:t> that the word Deaf needs to have a capital “D” and is utilized differently than other disabilities. People who are Deaf often consider themselves to be part of a cultural group separate from their medical diagnosis/condition. It is recommended that in general it is safest to refer to people who have hearing loss, but still communicate through spoken word as “hard of hearing” and people with profound hearing loss as Deaf. </a:t>
            </a:r>
            <a:endParaRPr lang="en-US" dirty="0" smtClean="0"/>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10</a:t>
            </a:fld>
            <a:endParaRPr lang="en-US"/>
          </a:p>
        </p:txBody>
      </p:sp>
    </p:spTree>
    <p:extLst>
      <p:ext uri="{BB962C8B-B14F-4D97-AF65-F5344CB8AC3E}">
        <p14:creationId xmlns:p14="http://schemas.microsoft.com/office/powerpoint/2010/main" val="265678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ASL, or American Sign Language, is an ENTIRELY different language than English</a:t>
            </a:r>
            <a:r>
              <a:rPr lang="en-US" baseline="0" dirty="0" smtClean="0"/>
              <a:t> so lip-reading is difficult for people who are Deaf or who’s first language is ASL.  In addition, r</a:t>
            </a:r>
            <a:r>
              <a:rPr lang="en-US" sz="1200" b="0" i="0" kern="1200" dirty="0" smtClean="0">
                <a:solidFill>
                  <a:schemeClr val="tx1"/>
                </a:solidFill>
                <a:effectLst/>
                <a:latin typeface="+mn-lt"/>
                <a:ea typeface="+mn-ea"/>
                <a:cs typeface="+mn-cs"/>
              </a:rPr>
              <a:t>eading lips is not something specifically that Deaf people can do, it is something that Deaf people HAVE done and sometimes need to do in order to exist and participate in a conversation where signing is not an option. Most people can not read lips, it is also virtually impossible to read lips accurately 100%.</a:t>
            </a:r>
            <a:endParaRPr lang="en-US" dirty="0" smtClean="0"/>
          </a:p>
          <a:p>
            <a:endParaRPr lang="en-US" dirty="0"/>
          </a:p>
        </p:txBody>
      </p:sp>
      <p:sp>
        <p:nvSpPr>
          <p:cNvPr id="4" name="Slide Number Placeholder 3"/>
          <p:cNvSpPr>
            <a:spLocks noGrp="1"/>
          </p:cNvSpPr>
          <p:nvPr>
            <p:ph type="sldNum" sz="quarter" idx="10"/>
          </p:nvPr>
        </p:nvSpPr>
        <p:spPr/>
        <p:txBody>
          <a:bodyPr/>
          <a:lstStyle/>
          <a:p>
            <a:fld id="{F3090060-9EE0-4A1C-A64E-E382103E5D34}" type="slidenum">
              <a:rPr lang="en-US" smtClean="0"/>
              <a:t>11</a:t>
            </a:fld>
            <a:endParaRPr lang="en-US"/>
          </a:p>
        </p:txBody>
      </p:sp>
    </p:spTree>
    <p:extLst>
      <p:ext uri="{BB962C8B-B14F-4D97-AF65-F5344CB8AC3E}">
        <p14:creationId xmlns:p14="http://schemas.microsoft.com/office/powerpoint/2010/main" val="2803412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6510" y="299459"/>
            <a:ext cx="2243315" cy="194756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921525" cy="6858000"/>
          </a:xfrm>
          <a:prstGeom prst="rect">
            <a:avLst/>
          </a:prstGeom>
        </p:spPr>
      </p:pic>
    </p:spTree>
    <p:extLst>
      <p:ext uri="{BB962C8B-B14F-4D97-AF65-F5344CB8AC3E}">
        <p14:creationId xmlns:p14="http://schemas.microsoft.com/office/powerpoint/2010/main" val="8580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10/15/2018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317215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26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3"/>
          <p:cNvSpPr/>
          <p:nvPr userDrawn="1"/>
        </p:nvSpPr>
        <p:spPr>
          <a:xfrm>
            <a:off x="1889184" y="-2"/>
            <a:ext cx="10302817"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17" h="6858001">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4"/>
          <p:cNvSpPr/>
          <p:nvPr userDrawn="1"/>
        </p:nvSpPr>
        <p:spPr>
          <a:xfrm rot="5400000">
            <a:off x="-208443" y="247259"/>
            <a:ext cx="3338423" cy="2938791"/>
          </a:xfrm>
          <a:custGeom>
            <a:avLst/>
            <a:gdLst>
              <a:gd name="connsiteX0" fmla="*/ 0 w 3381555"/>
              <a:gd name="connsiteY0" fmla="*/ 3827311 h 3827311"/>
              <a:gd name="connsiteX1" fmla="*/ 1690778 w 3381555"/>
              <a:gd name="connsiteY1" fmla="*/ 0 h 3827311"/>
              <a:gd name="connsiteX2" fmla="*/ 3381555 w 3381555"/>
              <a:gd name="connsiteY2" fmla="*/ 3827311 h 3827311"/>
              <a:gd name="connsiteX3" fmla="*/ 0 w 3381555"/>
              <a:gd name="connsiteY3" fmla="*/ 3827311 h 3827311"/>
              <a:gd name="connsiteX0" fmla="*/ 0 w 3381555"/>
              <a:gd name="connsiteY0" fmla="*/ 4034345 h 4034345"/>
              <a:gd name="connsiteX1" fmla="*/ 1216325 w 3381555"/>
              <a:gd name="connsiteY1" fmla="*/ 0 h 4034345"/>
              <a:gd name="connsiteX2" fmla="*/ 3381555 w 3381555"/>
              <a:gd name="connsiteY2" fmla="*/ 4034345 h 4034345"/>
              <a:gd name="connsiteX3" fmla="*/ 0 w 3381555"/>
              <a:gd name="connsiteY3" fmla="*/ 4034345 h 4034345"/>
              <a:gd name="connsiteX0" fmla="*/ 0 w 3838755"/>
              <a:gd name="connsiteY0" fmla="*/ 4034345 h 4034345"/>
              <a:gd name="connsiteX1" fmla="*/ 1216325 w 3838755"/>
              <a:gd name="connsiteY1" fmla="*/ 0 h 4034345"/>
              <a:gd name="connsiteX2" fmla="*/ 3838755 w 3838755"/>
              <a:gd name="connsiteY2" fmla="*/ 3991213 h 4034345"/>
              <a:gd name="connsiteX3" fmla="*/ 0 w 3838755"/>
              <a:gd name="connsiteY3" fmla="*/ 4034345 h 4034345"/>
              <a:gd name="connsiteX0" fmla="*/ 0 w 3847381"/>
              <a:gd name="connsiteY0" fmla="*/ 4034345 h 4034345"/>
              <a:gd name="connsiteX1" fmla="*/ 1216325 w 3847381"/>
              <a:gd name="connsiteY1" fmla="*/ 0 h 4034345"/>
              <a:gd name="connsiteX2" fmla="*/ 3847381 w 3847381"/>
              <a:gd name="connsiteY2" fmla="*/ 4034345 h 4034345"/>
              <a:gd name="connsiteX3" fmla="*/ 0 w 3847381"/>
              <a:gd name="connsiteY3" fmla="*/ 4034345 h 4034345"/>
              <a:gd name="connsiteX0" fmla="*/ 0 w 3338423"/>
              <a:gd name="connsiteY0" fmla="*/ 4034345 h 4042971"/>
              <a:gd name="connsiteX1" fmla="*/ 1216325 w 3338423"/>
              <a:gd name="connsiteY1" fmla="*/ 0 h 4042971"/>
              <a:gd name="connsiteX2" fmla="*/ 3338423 w 3338423"/>
              <a:gd name="connsiteY2" fmla="*/ 4042971 h 4042971"/>
              <a:gd name="connsiteX3" fmla="*/ 0 w 3338423"/>
              <a:gd name="connsiteY3" fmla="*/ 4034345 h 4042971"/>
              <a:gd name="connsiteX0" fmla="*/ 0 w 3338423"/>
              <a:gd name="connsiteY0" fmla="*/ 2973296 h 2981922"/>
              <a:gd name="connsiteX1" fmla="*/ 1345721 w 3338423"/>
              <a:gd name="connsiteY1" fmla="*/ 0 h 2981922"/>
              <a:gd name="connsiteX2" fmla="*/ 3338423 w 3338423"/>
              <a:gd name="connsiteY2" fmla="*/ 2981922 h 2981922"/>
              <a:gd name="connsiteX3" fmla="*/ 0 w 3338423"/>
              <a:gd name="connsiteY3" fmla="*/ 2973296 h 2981922"/>
              <a:gd name="connsiteX0" fmla="*/ 0 w 3338423"/>
              <a:gd name="connsiteY0" fmla="*/ 2930164 h 2938790"/>
              <a:gd name="connsiteX1" fmla="*/ 1302592 w 3338423"/>
              <a:gd name="connsiteY1" fmla="*/ 0 h 2938790"/>
              <a:gd name="connsiteX2" fmla="*/ 3338423 w 3338423"/>
              <a:gd name="connsiteY2" fmla="*/ 2938790 h 2938790"/>
              <a:gd name="connsiteX3" fmla="*/ 0 w 3338423"/>
              <a:gd name="connsiteY3" fmla="*/ 2930164 h 2938790"/>
              <a:gd name="connsiteX0" fmla="*/ 0 w 3338423"/>
              <a:gd name="connsiteY0" fmla="*/ 2930165 h 2938791"/>
              <a:gd name="connsiteX1" fmla="*/ 1285342 w 3338423"/>
              <a:gd name="connsiteY1" fmla="*/ 0 h 2938791"/>
              <a:gd name="connsiteX2" fmla="*/ 3338423 w 3338423"/>
              <a:gd name="connsiteY2" fmla="*/ 2938791 h 2938791"/>
              <a:gd name="connsiteX3" fmla="*/ 0 w 3338423"/>
              <a:gd name="connsiteY3" fmla="*/ 2930165 h 2938791"/>
            </a:gdLst>
            <a:ahLst/>
            <a:cxnLst>
              <a:cxn ang="0">
                <a:pos x="connsiteX0" y="connsiteY0"/>
              </a:cxn>
              <a:cxn ang="0">
                <a:pos x="connsiteX1" y="connsiteY1"/>
              </a:cxn>
              <a:cxn ang="0">
                <a:pos x="connsiteX2" y="connsiteY2"/>
              </a:cxn>
              <a:cxn ang="0">
                <a:pos x="connsiteX3" y="connsiteY3"/>
              </a:cxn>
            </a:cxnLst>
            <a:rect l="l" t="t" r="r" b="b"/>
            <a:pathLst>
              <a:path w="3338423" h="2938791">
                <a:moveTo>
                  <a:pt x="0" y="2930165"/>
                </a:moveTo>
                <a:lnTo>
                  <a:pt x="1285342" y="0"/>
                </a:lnTo>
                <a:lnTo>
                  <a:pt x="3338423" y="2938791"/>
                </a:lnTo>
                <a:lnTo>
                  <a:pt x="0" y="2930165"/>
                </a:lnTo>
                <a:close/>
              </a:path>
            </a:pathLst>
          </a:custGeom>
          <a:solidFill>
            <a:srgbClr val="176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82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3"/>
          <p:cNvSpPr/>
          <p:nvPr userDrawn="1"/>
        </p:nvSpPr>
        <p:spPr>
          <a:xfrm flipH="1">
            <a:off x="0"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0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Tree>
    <p:extLst>
      <p:ext uri="{BB962C8B-B14F-4D97-AF65-F5344CB8AC3E}">
        <p14:creationId xmlns:p14="http://schemas.microsoft.com/office/powerpoint/2010/main" val="70249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85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3"/>
          <p:cNvSpPr/>
          <p:nvPr userDrawn="1"/>
        </p:nvSpPr>
        <p:spPr>
          <a:xfrm>
            <a:off x="2389518" y="-2"/>
            <a:ext cx="9802484"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 name="connsiteX0" fmla="*/ 3691603 w 10664622"/>
              <a:gd name="connsiteY0" fmla="*/ 0 h 6858001"/>
              <a:gd name="connsiteX1" fmla="*/ 10664622 w 10664622"/>
              <a:gd name="connsiteY1" fmla="*/ 1 h 6858001"/>
              <a:gd name="connsiteX2" fmla="*/ 10664622 w 10664622"/>
              <a:gd name="connsiteY2" fmla="*/ 6858001 h 6858001"/>
              <a:gd name="connsiteX3" fmla="*/ 4183307 w 10664622"/>
              <a:gd name="connsiteY3" fmla="*/ 6858001 h 6858001"/>
              <a:gd name="connsiteX4" fmla="*/ 0 w 10664622"/>
              <a:gd name="connsiteY4" fmla="*/ 2027208 h 6858001"/>
              <a:gd name="connsiteX5" fmla="*/ 3691603 w 10664622"/>
              <a:gd name="connsiteY5" fmla="*/ 0 h 6858001"/>
              <a:gd name="connsiteX0" fmla="*/ 7503472 w 14476491"/>
              <a:gd name="connsiteY0" fmla="*/ 0 h 6858001"/>
              <a:gd name="connsiteX1" fmla="*/ 14476491 w 14476491"/>
              <a:gd name="connsiteY1" fmla="*/ 1 h 6858001"/>
              <a:gd name="connsiteX2" fmla="*/ 14476491 w 14476491"/>
              <a:gd name="connsiteY2" fmla="*/ 6858001 h 6858001"/>
              <a:gd name="connsiteX3" fmla="*/ 7995176 w 14476491"/>
              <a:gd name="connsiteY3" fmla="*/ 6858001 h 6858001"/>
              <a:gd name="connsiteX4" fmla="*/ 0 w 14476491"/>
              <a:gd name="connsiteY4" fmla="*/ 4132054 h 6858001"/>
              <a:gd name="connsiteX5" fmla="*/ 7503472 w 14476491"/>
              <a:gd name="connsiteY5" fmla="*/ 0 h 6858001"/>
              <a:gd name="connsiteX0" fmla="*/ 7503472 w 14476491"/>
              <a:gd name="connsiteY0" fmla="*/ 0 h 6866627"/>
              <a:gd name="connsiteX1" fmla="*/ 14476491 w 14476491"/>
              <a:gd name="connsiteY1" fmla="*/ 1 h 6866627"/>
              <a:gd name="connsiteX2" fmla="*/ 14476491 w 14476491"/>
              <a:gd name="connsiteY2" fmla="*/ 6858001 h 6866627"/>
              <a:gd name="connsiteX3" fmla="*/ 4687249 w 14476491"/>
              <a:gd name="connsiteY3" fmla="*/ 6866627 h 6866627"/>
              <a:gd name="connsiteX4" fmla="*/ 0 w 14476491"/>
              <a:gd name="connsiteY4" fmla="*/ 4132054 h 6866627"/>
              <a:gd name="connsiteX5" fmla="*/ 7503472 w 14476491"/>
              <a:gd name="connsiteY5" fmla="*/ 0 h 6866627"/>
              <a:gd name="connsiteX0" fmla="*/ 7503472 w 14476491"/>
              <a:gd name="connsiteY0" fmla="*/ 0 h 6866627"/>
              <a:gd name="connsiteX1" fmla="*/ 14476491 w 14476491"/>
              <a:gd name="connsiteY1" fmla="*/ 1 h 6866627"/>
              <a:gd name="connsiteX2" fmla="*/ 14476491 w 14476491"/>
              <a:gd name="connsiteY2" fmla="*/ 6858001 h 6866627"/>
              <a:gd name="connsiteX3" fmla="*/ 4273757 w 14476491"/>
              <a:gd name="connsiteY3" fmla="*/ 6866627 h 6866627"/>
              <a:gd name="connsiteX4" fmla="*/ 0 w 14476491"/>
              <a:gd name="connsiteY4" fmla="*/ 4132054 h 6866627"/>
              <a:gd name="connsiteX5" fmla="*/ 7503472 w 14476491"/>
              <a:gd name="connsiteY5" fmla="*/ 0 h 6866627"/>
              <a:gd name="connsiteX0" fmla="*/ 7684373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7684373 w 14657392"/>
              <a:gd name="connsiteY5" fmla="*/ 0 h 6866627"/>
              <a:gd name="connsiteX0" fmla="*/ 8007414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8007414 w 14657392"/>
              <a:gd name="connsiteY5" fmla="*/ 0 h 6866627"/>
              <a:gd name="connsiteX0" fmla="*/ 7929884 w 14579862"/>
              <a:gd name="connsiteY0" fmla="*/ 0 h 6866627"/>
              <a:gd name="connsiteX1" fmla="*/ 14579862 w 14579862"/>
              <a:gd name="connsiteY1" fmla="*/ 1 h 6866627"/>
              <a:gd name="connsiteX2" fmla="*/ 14579862 w 14579862"/>
              <a:gd name="connsiteY2" fmla="*/ 6858001 h 6866627"/>
              <a:gd name="connsiteX3" fmla="*/ 4377128 w 14579862"/>
              <a:gd name="connsiteY3" fmla="*/ 6866627 h 6866627"/>
              <a:gd name="connsiteX4" fmla="*/ 0 w 14579862"/>
              <a:gd name="connsiteY4" fmla="*/ 4132054 h 6866627"/>
              <a:gd name="connsiteX5" fmla="*/ 7929884 w 14579862"/>
              <a:gd name="connsiteY5" fmla="*/ 0 h 6866627"/>
              <a:gd name="connsiteX0" fmla="*/ 7878197 w 14528175"/>
              <a:gd name="connsiteY0" fmla="*/ 0 h 6866627"/>
              <a:gd name="connsiteX1" fmla="*/ 14528175 w 14528175"/>
              <a:gd name="connsiteY1" fmla="*/ 1 h 6866627"/>
              <a:gd name="connsiteX2" fmla="*/ 14528175 w 14528175"/>
              <a:gd name="connsiteY2" fmla="*/ 6858001 h 6866627"/>
              <a:gd name="connsiteX3" fmla="*/ 4325441 w 14528175"/>
              <a:gd name="connsiteY3" fmla="*/ 6866627 h 6866627"/>
              <a:gd name="connsiteX4" fmla="*/ 0 w 14528175"/>
              <a:gd name="connsiteY4" fmla="*/ 4088922 h 6866627"/>
              <a:gd name="connsiteX5" fmla="*/ 7878197 w 14528175"/>
              <a:gd name="connsiteY5" fmla="*/ 0 h 6866627"/>
              <a:gd name="connsiteX0" fmla="*/ 7878197 w 14528175"/>
              <a:gd name="connsiteY0" fmla="*/ 0 h 6875254"/>
              <a:gd name="connsiteX1" fmla="*/ 14528175 w 14528175"/>
              <a:gd name="connsiteY1" fmla="*/ 1 h 6875254"/>
              <a:gd name="connsiteX2" fmla="*/ 14528175 w 14528175"/>
              <a:gd name="connsiteY2" fmla="*/ 6858001 h 6875254"/>
              <a:gd name="connsiteX3" fmla="*/ 4493421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75254"/>
              <a:gd name="connsiteX1" fmla="*/ 14528175 w 14528175"/>
              <a:gd name="connsiteY1" fmla="*/ 1 h 6875254"/>
              <a:gd name="connsiteX2" fmla="*/ 14528175 w 14528175"/>
              <a:gd name="connsiteY2" fmla="*/ 6858001 h 6875254"/>
              <a:gd name="connsiteX3" fmla="*/ 4661403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58001"/>
              <a:gd name="connsiteX1" fmla="*/ 14528175 w 14528175"/>
              <a:gd name="connsiteY1" fmla="*/ 1 h 6858001"/>
              <a:gd name="connsiteX2" fmla="*/ 14528175 w 14528175"/>
              <a:gd name="connsiteY2" fmla="*/ 6858001 h 6858001"/>
              <a:gd name="connsiteX3" fmla="*/ 4635561 w 14528175"/>
              <a:gd name="connsiteY3" fmla="*/ 6858001 h 6858001"/>
              <a:gd name="connsiteX4" fmla="*/ 0 w 14528175"/>
              <a:gd name="connsiteY4" fmla="*/ 4088922 h 6858001"/>
              <a:gd name="connsiteX5" fmla="*/ 7878197 w 14528175"/>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8175" h="6858001">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6C6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3544" y="262751"/>
            <a:ext cx="2243315" cy="1947569"/>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2002" cy="6857999"/>
          </a:xfrm>
          <a:prstGeom prst="rect">
            <a:avLst/>
          </a:prstGeom>
        </p:spPr>
      </p:pic>
    </p:spTree>
    <p:extLst>
      <p:ext uri="{BB962C8B-B14F-4D97-AF65-F5344CB8AC3E}">
        <p14:creationId xmlns:p14="http://schemas.microsoft.com/office/powerpoint/2010/main" val="117302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10/15/2018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365240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10/15/2018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428276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49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www.thearcofiowa.org/" TargetMode="External"/><Relationship Id="rId3" Type="http://schemas.openxmlformats.org/officeDocument/2006/relationships/hyperlink" Target="https://askjan.org/" TargetMode="External"/><Relationship Id="rId7" Type="http://schemas.openxmlformats.org/officeDocument/2006/relationships/hyperlink" Target="http://www.iowadeaf.com/" TargetMode="External"/><Relationship Id="rId2" Type="http://schemas.openxmlformats.org/officeDocument/2006/relationships/hyperlink" Target="https://iowacompass.org/" TargetMode="External"/><Relationship Id="rId1" Type="http://schemas.openxmlformats.org/officeDocument/2006/relationships/slideLayout" Target="../slideLayouts/slideLayout6.xml"/><Relationship Id="rId6" Type="http://schemas.openxmlformats.org/officeDocument/2006/relationships/hyperlink" Target="http://www.spinalcord.org/iowa-chapter-of-the-national-spinal-cord-injury-association/" TargetMode="External"/><Relationship Id="rId11" Type="http://schemas.openxmlformats.org/officeDocument/2006/relationships/hyperlink" Target="https://blind.iowa.gov/" TargetMode="External"/><Relationship Id="rId5" Type="http://schemas.openxmlformats.org/officeDocument/2006/relationships/hyperlink" Target="https://namiiowa.org/" TargetMode="External"/><Relationship Id="rId10" Type="http://schemas.openxmlformats.org/officeDocument/2006/relationships/hyperlink" Target="http://www.biaia.org/" TargetMode="External"/><Relationship Id="rId4" Type="http://schemas.openxmlformats.org/officeDocument/2006/relationships/hyperlink" Target="http://www.iowaat.org/" TargetMode="External"/><Relationship Id="rId9" Type="http://schemas.openxmlformats.org/officeDocument/2006/relationships/hyperlink" Target="http://www.autism-society.org/iowa_chapt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6510" y="299459"/>
            <a:ext cx="2243315" cy="1947569"/>
          </a:xfrm>
          <a:prstGeom prst="rect">
            <a:avLst/>
          </a:prstGeom>
        </p:spPr>
      </p:pic>
      <p:sp>
        <p:nvSpPr>
          <p:cNvPr id="7" name="Subtitle 2"/>
          <p:cNvSpPr>
            <a:spLocks noGrp="1"/>
          </p:cNvSpPr>
          <p:nvPr>
            <p:ph type="subTitle" idx="4294967295"/>
          </p:nvPr>
        </p:nvSpPr>
        <p:spPr>
          <a:xfrm>
            <a:off x="4000441" y="4249480"/>
            <a:ext cx="7429559" cy="1340436"/>
          </a:xfrm>
          <a:prstGeom prst="rect">
            <a:avLst/>
          </a:prstGeom>
        </p:spPr>
        <p:txBody>
          <a:bodyPr>
            <a:noAutofit/>
          </a:bodyPr>
          <a:lstStyle/>
          <a:p>
            <a:pPr marL="0" indent="0" algn="l">
              <a:spcBef>
                <a:spcPts val="600"/>
              </a:spcBef>
              <a:buNone/>
            </a:pPr>
            <a:r>
              <a:rPr lang="en-US" sz="1600" dirty="0" smtClean="0">
                <a:solidFill>
                  <a:srgbClr val="39413D"/>
                </a:solidFill>
                <a:latin typeface="Arial" panose="020B0604020202020204" pitchFamily="34" charset="0"/>
                <a:ea typeface="Open Sans" panose="020B0606030504020204" pitchFamily="34" charset="0"/>
                <a:cs typeface="Arial" panose="020B0604020202020204" pitchFamily="34" charset="0"/>
              </a:rPr>
              <a:t>October 12, 2018</a:t>
            </a:r>
          </a:p>
          <a:p>
            <a:pPr marL="0" indent="0" algn="l">
              <a:spcBef>
                <a:spcPts val="600"/>
              </a:spcBef>
              <a:buNone/>
            </a:pPr>
            <a:r>
              <a:rPr lang="en-US" sz="3200" cap="all" dirty="0" smtClean="0">
                <a:solidFill>
                  <a:srgbClr val="39413D"/>
                </a:solidFill>
                <a:latin typeface="Arial" panose="020B0604020202020204" pitchFamily="34" charset="0"/>
                <a:ea typeface="Open Sans" panose="020B0606030504020204" pitchFamily="34" charset="0"/>
                <a:cs typeface="Arial" panose="020B0604020202020204" pitchFamily="34" charset="0"/>
              </a:rPr>
              <a:t>Disability Access </a:t>
            </a:r>
            <a:r>
              <a:rPr lang="en-US" sz="3200" b="1" cap="all" dirty="0" smtClean="0">
                <a:solidFill>
                  <a:srgbClr val="015958"/>
                </a:solidFill>
                <a:latin typeface="Arial" panose="020B0604020202020204" pitchFamily="34" charset="0"/>
                <a:ea typeface="Open Sans" panose="020B0606030504020204" pitchFamily="34" charset="0"/>
                <a:cs typeface="Arial" panose="020B0604020202020204" pitchFamily="34" charset="0"/>
              </a:rPr>
              <a:t>Committee</a:t>
            </a:r>
          </a:p>
          <a:p>
            <a:pPr marL="0" indent="0" algn="l">
              <a:spcBef>
                <a:spcPts val="600"/>
              </a:spcBef>
              <a:buNone/>
            </a:pPr>
            <a:r>
              <a:rPr lang="en-US" sz="2000" dirty="0" smtClean="0">
                <a:solidFill>
                  <a:srgbClr val="176C6D"/>
                </a:solidFill>
                <a:latin typeface="Arial" panose="020B0604020202020204" pitchFamily="34" charset="0"/>
                <a:ea typeface="Open Sans" panose="020B0606030504020204" pitchFamily="34" charset="0"/>
                <a:cs typeface="Arial" panose="020B0604020202020204" pitchFamily="34" charset="0"/>
              </a:rPr>
              <a:t>Ashley West, M.S., CRC, Vocational Rehabilitation Counselor</a:t>
            </a:r>
            <a:endParaRPr lang="en-US" sz="2000" dirty="0">
              <a:solidFill>
                <a:srgbClr val="176C6D"/>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38971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691" y="467960"/>
            <a:ext cx="6178294"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Deaf or Hard of Hearing</a:t>
            </a:r>
          </a:p>
        </p:txBody>
      </p:sp>
      <p:sp>
        <p:nvSpPr>
          <p:cNvPr id="3" name="TextBox 2"/>
          <p:cNvSpPr txBox="1"/>
          <p:nvPr/>
        </p:nvSpPr>
        <p:spPr>
          <a:xfrm>
            <a:off x="2636875" y="1159598"/>
            <a:ext cx="9411452" cy="6586418"/>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200" dirty="0"/>
              <a:t>Ask the person how he or she prefers to communicate (writing notes, lip reading or need for an interpreter</a:t>
            </a:r>
            <a:r>
              <a:rPr lang="en-US" sz="2200" dirty="0" smtClean="0"/>
              <a:t>.)</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If </a:t>
            </a:r>
            <a:r>
              <a:rPr lang="en-US" sz="2200" dirty="0"/>
              <a:t>you are speaking through an interpreter, remember that the interpreter may lag a few words behind – especially if there are names, numbers or technical terms that need to be finger spelled. Pause occasionally to allow him or her time to translate completely and accurately. </a:t>
            </a:r>
            <a:endParaRPr lang="en-US" sz="2200" dirty="0" smtClean="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Talk </a:t>
            </a:r>
            <a:r>
              <a:rPr lang="en-US" sz="2200" dirty="0"/>
              <a:t>directly to the person who is </a:t>
            </a:r>
            <a:r>
              <a:rPr lang="en-US" sz="2200" dirty="0" smtClean="0"/>
              <a:t>Deaf </a:t>
            </a:r>
            <a:r>
              <a:rPr lang="en-US" sz="2200" dirty="0"/>
              <a:t>or hard of </a:t>
            </a:r>
            <a:r>
              <a:rPr lang="en-US" sz="2200" dirty="0" smtClean="0"/>
              <a:t>hearing.</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Before </a:t>
            </a:r>
            <a:r>
              <a:rPr lang="en-US" sz="2200" dirty="0"/>
              <a:t>you start to speak, make sure you have the attention of the person you are addressing. A wave, light touch on the shoulder or other visual tactile signals are appropriate ways of getting the person’s attention.</a:t>
            </a:r>
          </a:p>
          <a:p>
            <a:pPr lvl="1"/>
            <a:endParaRPr lang="en-US" sz="2800" dirty="0" smtClean="0"/>
          </a:p>
          <a:p>
            <a:pPr lvl="1"/>
            <a:endParaRPr lang="en-US" sz="2800" dirty="0"/>
          </a:p>
          <a:p>
            <a:endParaRPr lang="en-US" dirty="0"/>
          </a:p>
        </p:txBody>
      </p:sp>
    </p:spTree>
    <p:extLst>
      <p:ext uri="{BB962C8B-B14F-4D97-AF65-F5344CB8AC3E}">
        <p14:creationId xmlns:p14="http://schemas.microsoft.com/office/powerpoint/2010/main" val="178623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1160" y="510490"/>
            <a:ext cx="6178294"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Deaf or Hard of Hearing</a:t>
            </a:r>
          </a:p>
        </p:txBody>
      </p:sp>
      <p:sp>
        <p:nvSpPr>
          <p:cNvPr id="4" name="TextBox 3"/>
          <p:cNvSpPr txBox="1"/>
          <p:nvPr/>
        </p:nvSpPr>
        <p:spPr>
          <a:xfrm>
            <a:off x="2615610" y="1542370"/>
            <a:ext cx="9411452" cy="5909310"/>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200" dirty="0"/>
              <a:t>Speak in a clear, expressive manner.  Do not over-enunciate or exaggerate </a:t>
            </a:r>
            <a:r>
              <a:rPr lang="en-US" sz="2200" dirty="0" smtClean="0"/>
              <a:t>words.</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Unless </a:t>
            </a:r>
            <a:r>
              <a:rPr lang="en-US" sz="2200" dirty="0"/>
              <a:t>you are specifically requested to do so, do not raise your voice.  Speak in a normal tone, do not </a:t>
            </a:r>
            <a:r>
              <a:rPr lang="en-US" sz="2200" dirty="0" smtClean="0"/>
              <a:t>shout.</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To </a:t>
            </a:r>
            <a:r>
              <a:rPr lang="en-US" sz="2200" dirty="0"/>
              <a:t>facilitate lip reading, face into the light, and keep your hands and other objects away from your </a:t>
            </a:r>
            <a:r>
              <a:rPr lang="en-US" sz="2200" dirty="0" smtClean="0"/>
              <a:t>mouth.</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If </a:t>
            </a:r>
            <a:r>
              <a:rPr lang="en-US" sz="2200" dirty="0"/>
              <a:t>the person is lip reading, face the person directly and maintain eye contact. Do not turn your back or walk around while talking. If you look or move away, the person might assume the conversation is over. Remember to not talk over a partition or cubicle wall.</a:t>
            </a:r>
          </a:p>
          <a:p>
            <a:pPr lvl="1"/>
            <a:endParaRPr lang="en-US" sz="2800" dirty="0" smtClean="0"/>
          </a:p>
          <a:p>
            <a:pPr lvl="1"/>
            <a:endParaRPr lang="en-US" sz="2800" dirty="0"/>
          </a:p>
          <a:p>
            <a:endParaRPr lang="en-US" dirty="0"/>
          </a:p>
        </p:txBody>
      </p:sp>
    </p:spTree>
    <p:extLst>
      <p:ext uri="{BB962C8B-B14F-4D97-AF65-F5344CB8AC3E}">
        <p14:creationId xmlns:p14="http://schemas.microsoft.com/office/powerpoint/2010/main" val="113584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1160" y="510490"/>
            <a:ext cx="6178294"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Deaf or Hard of Hearing</a:t>
            </a:r>
          </a:p>
        </p:txBody>
      </p:sp>
      <p:sp>
        <p:nvSpPr>
          <p:cNvPr id="3" name="TextBox 2"/>
          <p:cNvSpPr txBox="1"/>
          <p:nvPr/>
        </p:nvSpPr>
        <p:spPr>
          <a:xfrm>
            <a:off x="2615610" y="1542370"/>
            <a:ext cx="9411452" cy="5232202"/>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200" dirty="0"/>
              <a:t>While you are writing a message for someone who is deaf or heard of hearing, don’t talk, since the person cannot read your note and your lips at the same time. </a:t>
            </a:r>
            <a:endParaRPr lang="en-US" sz="2200" dirty="0" smtClean="0"/>
          </a:p>
          <a:p>
            <a:endParaRPr lang="en-US" sz="2200" dirty="0" smtClean="0"/>
          </a:p>
          <a:p>
            <a:pPr marL="342900" indent="-342900">
              <a:buFont typeface="Arial" panose="020B0604020202020204" pitchFamily="34" charset="0"/>
              <a:buChar char="•"/>
            </a:pPr>
            <a:r>
              <a:rPr lang="en-US" sz="2200" dirty="0" smtClean="0"/>
              <a:t>If </a:t>
            </a:r>
            <a:r>
              <a:rPr lang="en-US" sz="2200" dirty="0"/>
              <a:t>you don’t understand something that is said, ask the person to repeat it or write it down. The goal is communication; do not pretend to understand if you do </a:t>
            </a:r>
            <a:r>
              <a:rPr lang="en-US" sz="2200" dirty="0" smtClean="0"/>
              <a:t>not.</a:t>
            </a:r>
          </a:p>
          <a:p>
            <a:endParaRPr lang="en-US" sz="2200" dirty="0" smtClean="0"/>
          </a:p>
          <a:p>
            <a:pPr marL="342900" indent="-342900">
              <a:buFont typeface="Arial" panose="020B0604020202020204" pitchFamily="34" charset="0"/>
              <a:buChar char="•"/>
            </a:pPr>
            <a:r>
              <a:rPr lang="en-US" sz="2200" dirty="0" smtClean="0"/>
              <a:t>If </a:t>
            </a:r>
            <a:r>
              <a:rPr lang="en-US" sz="2200" dirty="0"/>
              <a:t>you know any sign language, try using it.  It may help you communicate, and it will at least demonstrate your interest in communicating and your willingness to try. </a:t>
            </a:r>
          </a:p>
          <a:p>
            <a:pPr lvl="1"/>
            <a:endParaRPr lang="en-US" sz="2800" dirty="0" smtClean="0"/>
          </a:p>
          <a:p>
            <a:pPr lvl="1"/>
            <a:endParaRPr lang="en-US" sz="2800" dirty="0"/>
          </a:p>
          <a:p>
            <a:endParaRPr lang="en-US" dirty="0"/>
          </a:p>
        </p:txBody>
      </p:sp>
    </p:spTree>
    <p:extLst>
      <p:ext uri="{BB962C8B-B14F-4D97-AF65-F5344CB8AC3E}">
        <p14:creationId xmlns:p14="http://schemas.microsoft.com/office/powerpoint/2010/main" val="6375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8055" y="106453"/>
            <a:ext cx="6582251" cy="1446550"/>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Psychiatric Disabilities or </a:t>
            </a:r>
          </a:p>
          <a:p>
            <a:pPr algn="ctr"/>
            <a:r>
              <a:rPr lang="en-US" sz="4400" dirty="0" smtClean="0">
                <a:ln w="0"/>
                <a:effectLst>
                  <a:outerShdw blurRad="38100" dist="19050" dir="2700000" algn="tl" rotWithShape="0">
                    <a:schemeClr val="dk1">
                      <a:alpha val="40000"/>
                    </a:schemeClr>
                  </a:outerShdw>
                </a:effectLst>
              </a:rPr>
              <a:t>Mental Health Conditions</a:t>
            </a:r>
          </a:p>
        </p:txBody>
      </p:sp>
      <p:sp>
        <p:nvSpPr>
          <p:cNvPr id="3" name="TextBox 2"/>
          <p:cNvSpPr txBox="1"/>
          <p:nvPr/>
        </p:nvSpPr>
        <p:spPr>
          <a:xfrm>
            <a:off x="2817625" y="1425412"/>
            <a:ext cx="9103109" cy="6247864"/>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200" dirty="0"/>
              <a:t>People with psychiatric disabilities may at times have difficulty coping with the tasks and interactions of daily life.  </a:t>
            </a:r>
            <a:endParaRPr lang="en-US" sz="2200" dirty="0" smtClean="0"/>
          </a:p>
          <a:p>
            <a:pPr marL="342900" indent="-342900">
              <a:buFont typeface="Arial" panose="020B0604020202020204" pitchFamily="34" charset="0"/>
              <a:buChar char="•"/>
            </a:pPr>
            <a:r>
              <a:rPr lang="en-US" sz="2200" dirty="0" smtClean="0"/>
              <a:t>Their </a:t>
            </a:r>
            <a:r>
              <a:rPr lang="en-US" sz="2200" dirty="0"/>
              <a:t>disability may interfere with their ability to feel, think or relate to others</a:t>
            </a:r>
            <a:r>
              <a:rPr lang="en-US" sz="2200" dirty="0" smtClean="0"/>
              <a:t>.</a:t>
            </a:r>
          </a:p>
          <a:p>
            <a:pPr marL="342900" indent="-342900">
              <a:buFont typeface="Arial" panose="020B0604020202020204" pitchFamily="34" charset="0"/>
              <a:buChar char="•"/>
            </a:pPr>
            <a:r>
              <a:rPr lang="en-US" sz="2200" dirty="0"/>
              <a:t>Stress can affect the person’s ability to function. Try to keep the pressure of the situation to a minimum</a:t>
            </a:r>
            <a:r>
              <a:rPr lang="en-US" sz="2200" dirty="0" smtClean="0"/>
              <a:t>.</a:t>
            </a:r>
          </a:p>
          <a:p>
            <a:pPr marL="342900" indent="-342900">
              <a:buFont typeface="Arial" panose="020B0604020202020204" pitchFamily="34" charset="0"/>
              <a:buChar char="•"/>
            </a:pPr>
            <a:r>
              <a:rPr lang="en-US" sz="2200" dirty="0" smtClean="0"/>
              <a:t>Just like everyone else- p</a:t>
            </a:r>
            <a:r>
              <a:rPr lang="en-US" sz="2200" dirty="0" smtClean="0"/>
              <a:t>eople </a:t>
            </a:r>
            <a:r>
              <a:rPr lang="en-US" sz="2200" dirty="0"/>
              <a:t>who have psychiatric disabilities have varying personalities and different ways of coping with their disability. Some may have trouble picking up on social cues; others may be supersensitive.  One person may be very high energy, while someone else may appear sluggish.  Treat each person as an individual.  Ask what will make him or her most comfortable and respect their needs to the maximum extent possible.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800" dirty="0" smtClean="0"/>
          </a:p>
          <a:p>
            <a:pPr lvl="1"/>
            <a:endParaRPr lang="en-US" sz="2800" dirty="0"/>
          </a:p>
          <a:p>
            <a:endParaRPr lang="en-US" dirty="0"/>
          </a:p>
        </p:txBody>
      </p:sp>
    </p:spTree>
    <p:extLst>
      <p:ext uri="{BB962C8B-B14F-4D97-AF65-F5344CB8AC3E}">
        <p14:creationId xmlns:p14="http://schemas.microsoft.com/office/powerpoint/2010/main" val="293795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8055" y="106453"/>
            <a:ext cx="6582251" cy="1446550"/>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Psychiatric Disabilities or </a:t>
            </a:r>
          </a:p>
          <a:p>
            <a:pPr algn="ctr"/>
            <a:r>
              <a:rPr lang="en-US" sz="4400" dirty="0" smtClean="0">
                <a:ln w="0"/>
                <a:effectLst>
                  <a:outerShdw blurRad="38100" dist="19050" dir="2700000" algn="tl" rotWithShape="0">
                    <a:schemeClr val="dk1">
                      <a:alpha val="40000"/>
                    </a:schemeClr>
                  </a:outerShdw>
                </a:effectLst>
              </a:rPr>
              <a:t>Mental Health Conditions</a:t>
            </a:r>
          </a:p>
        </p:txBody>
      </p:sp>
      <p:sp>
        <p:nvSpPr>
          <p:cNvPr id="3" name="TextBox 2"/>
          <p:cNvSpPr txBox="1"/>
          <p:nvPr/>
        </p:nvSpPr>
        <p:spPr>
          <a:xfrm>
            <a:off x="2328531" y="1425412"/>
            <a:ext cx="9592204" cy="7017306"/>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400" dirty="0"/>
              <a:t>In a crisis, stay calm and be as supportive as you would be with anyone.  Ask how you can help, and find out if there is a support person who can be sent for.  </a:t>
            </a:r>
            <a:endParaRPr lang="en-US" sz="2400" dirty="0" smtClean="0"/>
          </a:p>
          <a:p>
            <a:endParaRPr lang="en-US" sz="2400" dirty="0" smtClean="0"/>
          </a:p>
          <a:p>
            <a:pPr marL="342900" indent="-342900">
              <a:buFont typeface="Arial" panose="020B0604020202020204" pitchFamily="34" charset="0"/>
              <a:buChar char="•"/>
            </a:pPr>
            <a:r>
              <a:rPr lang="en-US" sz="2400" dirty="0" smtClean="0"/>
              <a:t>If </a:t>
            </a:r>
            <a:r>
              <a:rPr lang="en-US" sz="2400" dirty="0"/>
              <a:t>a person becomes upset or anxious, they may be confused or overwhelmed. Speak in a normal, calm tone of voice, repeat necessary information and reassure them. </a:t>
            </a:r>
            <a:endParaRPr lang="en-US" sz="2400" dirty="0" smtClean="0"/>
          </a:p>
          <a:p>
            <a:endParaRPr lang="en-US" sz="2400" dirty="0" smtClean="0"/>
          </a:p>
          <a:p>
            <a:pPr marL="342900" indent="-342900">
              <a:buFont typeface="Arial" panose="020B0604020202020204" pitchFamily="34" charset="0"/>
              <a:buChar char="•"/>
            </a:pPr>
            <a:r>
              <a:rPr lang="en-US" sz="2400" dirty="0" smtClean="0"/>
              <a:t>If </a:t>
            </a:r>
            <a:r>
              <a:rPr lang="en-US" sz="2400" dirty="0"/>
              <a:t>a person seems anxious or agitated, speak calmly and offer to repeat information. </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If </a:t>
            </a:r>
            <a:r>
              <a:rPr lang="en-US" sz="2400" dirty="0"/>
              <a:t>a person seems nervous or confused, be willing to break things down step-by-step to help them understand the application procedure.</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800" dirty="0" smtClean="0"/>
          </a:p>
          <a:p>
            <a:pPr lvl="1"/>
            <a:endParaRPr lang="en-US" sz="2800" dirty="0"/>
          </a:p>
          <a:p>
            <a:endParaRPr lang="en-US" dirty="0"/>
          </a:p>
        </p:txBody>
      </p:sp>
    </p:spTree>
    <p:extLst>
      <p:ext uri="{BB962C8B-B14F-4D97-AF65-F5344CB8AC3E}">
        <p14:creationId xmlns:p14="http://schemas.microsoft.com/office/powerpoint/2010/main" val="386464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8579" y="510490"/>
            <a:ext cx="6803466"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Developmental Disabilities</a:t>
            </a:r>
          </a:p>
        </p:txBody>
      </p:sp>
      <p:sp>
        <p:nvSpPr>
          <p:cNvPr id="3" name="TextBox 2"/>
          <p:cNvSpPr txBox="1"/>
          <p:nvPr/>
        </p:nvSpPr>
        <p:spPr>
          <a:xfrm>
            <a:off x="2898757" y="1170231"/>
            <a:ext cx="9103109" cy="6924973"/>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200" dirty="0"/>
              <a:t>Speak to the person in clear sentences, using simple words and concrete – rather than abstract – concepts.  Help him or her understand a complex idea by breaking it down into smaller </a:t>
            </a:r>
            <a:r>
              <a:rPr lang="en-US" sz="2200" dirty="0" smtClean="0"/>
              <a:t>parts.</a:t>
            </a:r>
          </a:p>
          <a:p>
            <a:pPr marL="342900" indent="-342900">
              <a:buFont typeface="Arial" panose="020B0604020202020204" pitchFamily="34" charset="0"/>
              <a:buChar char="•"/>
            </a:pPr>
            <a:r>
              <a:rPr lang="en-US" sz="2200" dirty="0" smtClean="0"/>
              <a:t>Don’t </a:t>
            </a:r>
            <a:r>
              <a:rPr lang="en-US" sz="2200" dirty="0"/>
              <a:t>talk down to people who have developmental disabilities.  Gauge the pace, complexity, and vocabulary or your speech according to </a:t>
            </a:r>
            <a:r>
              <a:rPr lang="en-US" sz="2200" dirty="0" smtClean="0"/>
              <a:t>theirs.</a:t>
            </a:r>
          </a:p>
          <a:p>
            <a:pPr marL="342900" indent="-342900">
              <a:buFont typeface="Arial" panose="020B0604020202020204" pitchFamily="34" charset="0"/>
              <a:buChar char="•"/>
            </a:pPr>
            <a:r>
              <a:rPr lang="en-US" sz="2200" dirty="0" smtClean="0"/>
              <a:t>Remember </a:t>
            </a:r>
            <a:r>
              <a:rPr lang="en-US" sz="2200" dirty="0"/>
              <a:t>that the person is an adult and, unless you are informed otherwise, can make her own </a:t>
            </a:r>
            <a:r>
              <a:rPr lang="en-US" sz="2200" dirty="0" smtClean="0"/>
              <a:t>decisions.</a:t>
            </a:r>
          </a:p>
          <a:p>
            <a:pPr marL="342900" indent="-342900">
              <a:buFont typeface="Arial" panose="020B0604020202020204" pitchFamily="34" charset="0"/>
              <a:buChar char="•"/>
            </a:pPr>
            <a:r>
              <a:rPr lang="en-US" sz="2200" dirty="0" smtClean="0"/>
              <a:t>During </a:t>
            </a:r>
            <a:r>
              <a:rPr lang="en-US" sz="2200" dirty="0"/>
              <a:t>an interview, the person may tell you what he or she thinks you want to hear. Questions should be phrased in a neutral way to elicit accurate information.  Verify responses by repeating each question in a different way. </a:t>
            </a:r>
            <a:r>
              <a:rPr lang="en-US" sz="2200" dirty="0" smtClean="0"/>
              <a:t>For </a:t>
            </a:r>
            <a:r>
              <a:rPr lang="en-US" sz="2200" dirty="0"/>
              <a:t>example: </a:t>
            </a:r>
          </a:p>
          <a:p>
            <a:pPr marL="800100" lvl="1" indent="-342900">
              <a:buFont typeface="Arial" panose="020B0604020202020204" pitchFamily="34" charset="0"/>
              <a:buChar char="•"/>
            </a:pPr>
            <a:r>
              <a:rPr lang="en-US" sz="2200" dirty="0" smtClean="0"/>
              <a:t>Does </a:t>
            </a:r>
            <a:r>
              <a:rPr lang="en-US" sz="2200" dirty="0"/>
              <a:t>this sound like a job you would </a:t>
            </a:r>
            <a:r>
              <a:rPr lang="en-US" sz="2200" dirty="0" smtClean="0"/>
              <a:t>enjoy?</a:t>
            </a:r>
          </a:p>
          <a:p>
            <a:pPr marL="800100" lvl="1" indent="-342900">
              <a:buFont typeface="Arial" panose="020B0604020202020204" pitchFamily="34" charset="0"/>
              <a:buChar char="•"/>
            </a:pPr>
            <a:r>
              <a:rPr lang="en-US" sz="2200" dirty="0" smtClean="0"/>
              <a:t>Can </a:t>
            </a:r>
            <a:r>
              <a:rPr lang="en-US" sz="2200" dirty="0"/>
              <a:t>you tell me one thing about this job that you think might be hard or that you might not enjoy?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800" dirty="0" smtClean="0"/>
          </a:p>
          <a:p>
            <a:pPr lvl="1"/>
            <a:endParaRPr lang="en-US" sz="2800" dirty="0"/>
          </a:p>
          <a:p>
            <a:endParaRPr lang="en-US" dirty="0"/>
          </a:p>
        </p:txBody>
      </p:sp>
    </p:spTree>
    <p:extLst>
      <p:ext uri="{BB962C8B-B14F-4D97-AF65-F5344CB8AC3E}">
        <p14:creationId xmlns:p14="http://schemas.microsoft.com/office/powerpoint/2010/main" val="222393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3006" y="680611"/>
            <a:ext cx="6803466"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Developmental Disabilities</a:t>
            </a:r>
          </a:p>
        </p:txBody>
      </p:sp>
      <p:sp>
        <p:nvSpPr>
          <p:cNvPr id="3" name="TextBox 2"/>
          <p:cNvSpPr txBox="1"/>
          <p:nvPr/>
        </p:nvSpPr>
        <p:spPr>
          <a:xfrm>
            <a:off x="2973185" y="1625798"/>
            <a:ext cx="9103109" cy="5232202"/>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200" dirty="0"/>
              <a:t>It can be difficult for people with developmental disabilities to make quick decisions.  Be patient and allow the person to take their </a:t>
            </a:r>
            <a:r>
              <a:rPr lang="en-US" sz="2200" dirty="0" smtClean="0"/>
              <a:t>time.</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Clear </a:t>
            </a:r>
            <a:r>
              <a:rPr lang="en-US" sz="2200" dirty="0"/>
              <a:t>signage with pictograms can help a person who has developmental disabilities to find her way around a </a:t>
            </a:r>
            <a:r>
              <a:rPr lang="en-US" sz="2200" dirty="0" smtClean="0"/>
              <a:t>facility.</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People </a:t>
            </a:r>
            <a:r>
              <a:rPr lang="en-US" sz="2200" dirty="0"/>
              <a:t>with developmental disabilities often rely on </a:t>
            </a:r>
            <a:r>
              <a:rPr lang="en-US" sz="2200" dirty="0" smtClean="0"/>
              <a:t>routines </a:t>
            </a:r>
            <a:r>
              <a:rPr lang="en-US" sz="2200" dirty="0"/>
              <a:t>and on the familiar to manage work and daily living.  Be aware that a change in the environment or routine may require some attention and a period of adjustment.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800" dirty="0" smtClean="0"/>
          </a:p>
          <a:p>
            <a:pPr lvl="1"/>
            <a:endParaRPr lang="en-US" sz="2800" dirty="0"/>
          </a:p>
          <a:p>
            <a:endParaRPr lang="en-US" dirty="0"/>
          </a:p>
        </p:txBody>
      </p:sp>
    </p:spTree>
    <p:extLst>
      <p:ext uri="{BB962C8B-B14F-4D97-AF65-F5344CB8AC3E}">
        <p14:creationId xmlns:p14="http://schemas.microsoft.com/office/powerpoint/2010/main" val="308044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6874" y="319104"/>
            <a:ext cx="5235729"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Learning Disabilities</a:t>
            </a:r>
          </a:p>
        </p:txBody>
      </p:sp>
      <p:sp>
        <p:nvSpPr>
          <p:cNvPr id="3" name="TextBox 2"/>
          <p:cNvSpPr txBox="1"/>
          <p:nvPr/>
        </p:nvSpPr>
        <p:spPr>
          <a:xfrm>
            <a:off x="2973185" y="1625798"/>
            <a:ext cx="9103109" cy="6586418"/>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200" dirty="0"/>
              <a:t>Learning disabilities are lifelong disorders that interfere with a person’s ability to receive, express or process information.  Although they have certain limitations, most people with learning disabilities have average or above-average intelligence. </a:t>
            </a:r>
            <a:endParaRPr lang="en-US" sz="2200" dirty="0" smtClean="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People </a:t>
            </a:r>
            <a:r>
              <a:rPr lang="en-US" sz="2200" dirty="0"/>
              <a:t>with dyslexia or other reading disabilities have trouble reading written information.  Give them verbal explanations and allow extra time for reading. </a:t>
            </a:r>
            <a:endParaRPr lang="en-US" sz="2200" dirty="0" smtClean="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Don’t </a:t>
            </a:r>
            <a:r>
              <a:rPr lang="en-US" sz="2200" dirty="0"/>
              <a:t>be surprised if you tell someone very simple instructions and they request that you write them down.  Because spoken information gets “scrambled” as he or she listens, a person who has a learning disability such as auditory processing disorder may need information demonstrated or in writing.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800" dirty="0" smtClean="0"/>
          </a:p>
          <a:p>
            <a:pPr lvl="1"/>
            <a:endParaRPr lang="en-US" sz="2800" dirty="0"/>
          </a:p>
          <a:p>
            <a:endParaRPr lang="en-US" dirty="0"/>
          </a:p>
        </p:txBody>
      </p:sp>
    </p:spTree>
    <p:extLst>
      <p:ext uri="{BB962C8B-B14F-4D97-AF65-F5344CB8AC3E}">
        <p14:creationId xmlns:p14="http://schemas.microsoft.com/office/powerpoint/2010/main" val="28378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6874" y="319104"/>
            <a:ext cx="5235729"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Learning Disabilities</a:t>
            </a:r>
          </a:p>
        </p:txBody>
      </p:sp>
      <p:sp>
        <p:nvSpPr>
          <p:cNvPr id="3" name="TextBox 2"/>
          <p:cNvSpPr txBox="1"/>
          <p:nvPr/>
        </p:nvSpPr>
        <p:spPr>
          <a:xfrm>
            <a:off x="2973185" y="1625798"/>
            <a:ext cx="9103109" cy="4431983"/>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400" dirty="0"/>
              <a:t>Ask the individual how you can best relay information. Be direct in your communication. A person with a learning disability may have trouble grasping subtleties. </a:t>
            </a:r>
            <a:endParaRPr lang="en-US" sz="2400" dirty="0" smtClean="0"/>
          </a:p>
          <a:p>
            <a:endParaRPr lang="en-US" sz="2400" dirty="0" smtClean="0"/>
          </a:p>
          <a:p>
            <a:pPr marL="342900" indent="-342900">
              <a:buFont typeface="Arial" panose="020B0604020202020204" pitchFamily="34" charset="0"/>
              <a:buChar char="•"/>
            </a:pPr>
            <a:r>
              <a:rPr lang="en-US" sz="2400" dirty="0" smtClean="0"/>
              <a:t>It </a:t>
            </a:r>
            <a:r>
              <a:rPr lang="en-US" sz="2400" dirty="0"/>
              <a:t>may be easier for the person to function in a quiet environment without distractions, such as a radio playing, people moving around or loudly patterned curtains.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800" dirty="0" smtClean="0"/>
          </a:p>
          <a:p>
            <a:pPr lvl="1"/>
            <a:endParaRPr lang="en-US" sz="2800" dirty="0"/>
          </a:p>
          <a:p>
            <a:endParaRPr lang="en-US" dirty="0"/>
          </a:p>
        </p:txBody>
      </p:sp>
    </p:spTree>
    <p:extLst>
      <p:ext uri="{BB962C8B-B14F-4D97-AF65-F5344CB8AC3E}">
        <p14:creationId xmlns:p14="http://schemas.microsoft.com/office/powerpoint/2010/main" val="203491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4965" y="255310"/>
            <a:ext cx="5139548"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Physical Disabilities</a:t>
            </a:r>
          </a:p>
        </p:txBody>
      </p:sp>
      <p:sp>
        <p:nvSpPr>
          <p:cNvPr id="3" name="TextBox 2"/>
          <p:cNvSpPr txBox="1"/>
          <p:nvPr/>
        </p:nvSpPr>
        <p:spPr>
          <a:xfrm>
            <a:off x="2973185" y="1625798"/>
            <a:ext cx="9103109" cy="674030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When introduced to a person with a disability, it is appropriate to offer to shake hands. People with limited hand use or who wear an artificial limb can usually shake hands. (Shaking hands with the left hand is an acceptable greeting.)</a:t>
            </a:r>
            <a:endParaRPr lang="en-US"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Don’t </a:t>
            </a:r>
            <a:r>
              <a:rPr lang="en-US" sz="2400" dirty="0"/>
              <a:t>lean, hang on or push someone’s wheelchair.  The chair is part of the personal body space of the individual who uses </a:t>
            </a:r>
            <a:r>
              <a:rPr lang="en-US" sz="2400" dirty="0" smtClean="0"/>
              <a:t>it.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Keep </a:t>
            </a:r>
            <a:r>
              <a:rPr lang="en-US" sz="2400" dirty="0"/>
              <a:t>ramps, doors and isles clear. </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When </a:t>
            </a:r>
            <a:r>
              <a:rPr lang="en-US" sz="2400" dirty="0"/>
              <a:t>speaking with a person who uses a wheelchair or crutches, place yourself at eye level in front of the person to facilitate the conversation. Don't bend or crouch down as you would when talking to a small child.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800" dirty="0" smtClean="0"/>
          </a:p>
          <a:p>
            <a:pPr lvl="1"/>
            <a:endParaRPr lang="en-US" sz="2800" dirty="0"/>
          </a:p>
          <a:p>
            <a:endParaRPr lang="en-US" dirty="0"/>
          </a:p>
        </p:txBody>
      </p:sp>
    </p:spTree>
    <p:extLst>
      <p:ext uri="{BB962C8B-B14F-4D97-AF65-F5344CB8AC3E}">
        <p14:creationId xmlns:p14="http://schemas.microsoft.com/office/powerpoint/2010/main" val="320744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6738" y="2967335"/>
            <a:ext cx="587853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Disability Etiquette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601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4965" y="691244"/>
            <a:ext cx="5139548"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Physical Disabilities</a:t>
            </a:r>
          </a:p>
        </p:txBody>
      </p:sp>
      <p:sp>
        <p:nvSpPr>
          <p:cNvPr id="3" name="TextBox 2"/>
          <p:cNvSpPr txBox="1"/>
          <p:nvPr/>
        </p:nvSpPr>
        <p:spPr>
          <a:xfrm>
            <a:off x="2973185" y="1625798"/>
            <a:ext cx="9103109" cy="5909310"/>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200" dirty="0"/>
              <a:t>Be aware of reach limits.  Put things within a person’s </a:t>
            </a:r>
            <a:r>
              <a:rPr lang="en-US" sz="2200" dirty="0" smtClean="0"/>
              <a:t>grasp.</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People </a:t>
            </a:r>
            <a:r>
              <a:rPr lang="en-US" sz="2200" dirty="0"/>
              <a:t>who use canes or crutches need them to balance, never grab them. Even the way you open the door may cause a problem.  Ask before you </a:t>
            </a:r>
            <a:r>
              <a:rPr lang="en-US" sz="2200" dirty="0" smtClean="0"/>
              <a:t>help.</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If </a:t>
            </a:r>
            <a:r>
              <a:rPr lang="en-US" sz="2200" dirty="0"/>
              <a:t>you offer a seat to a person who has limited mobility, keep in mind that chairs with arms or with higher seats are easier for some people to </a:t>
            </a:r>
            <a:r>
              <a:rPr lang="en-US" sz="2200" dirty="0" smtClean="0"/>
              <a:t>use.</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Some </a:t>
            </a:r>
            <a:r>
              <a:rPr lang="en-US" sz="2200" dirty="0"/>
              <a:t>people have limited use of their hands, wrists or arms.  Be prepared to offer assistance with reaching, grasping or lifting objects.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800" dirty="0" smtClean="0"/>
          </a:p>
          <a:p>
            <a:pPr lvl="1"/>
            <a:endParaRPr lang="en-US" sz="2800" dirty="0"/>
          </a:p>
          <a:p>
            <a:endParaRPr lang="en-US" dirty="0"/>
          </a:p>
        </p:txBody>
      </p:sp>
    </p:spTree>
    <p:extLst>
      <p:ext uri="{BB962C8B-B14F-4D97-AF65-F5344CB8AC3E}">
        <p14:creationId xmlns:p14="http://schemas.microsoft.com/office/powerpoint/2010/main" val="149585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912" y="-89940"/>
            <a:ext cx="2882520"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Resources</a:t>
            </a:r>
          </a:p>
        </p:txBody>
      </p:sp>
      <p:sp>
        <p:nvSpPr>
          <p:cNvPr id="3" name="TextBox 2"/>
          <p:cNvSpPr txBox="1"/>
          <p:nvPr/>
        </p:nvSpPr>
        <p:spPr>
          <a:xfrm>
            <a:off x="170121" y="679501"/>
            <a:ext cx="11398102" cy="738663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This </a:t>
            </a:r>
            <a:r>
              <a:rPr lang="en-US" sz="2000" dirty="0"/>
              <a:t>site offers a comprehensive list of resources:  </a:t>
            </a:r>
            <a:r>
              <a:rPr lang="en-US" sz="2000" dirty="0">
                <a:hlinkClick r:id="rId2"/>
              </a:rPr>
              <a:t>https://</a:t>
            </a:r>
            <a:r>
              <a:rPr lang="en-US" sz="2000" dirty="0" smtClean="0">
                <a:hlinkClick r:id="rId2"/>
              </a:rPr>
              <a:t>iowacompass.org/</a:t>
            </a: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For </a:t>
            </a:r>
            <a:r>
              <a:rPr lang="en-US" sz="2000" dirty="0"/>
              <a:t>accommodations and assistive technology:  </a:t>
            </a:r>
            <a:r>
              <a:rPr lang="en-US" sz="2000" dirty="0">
                <a:hlinkClick r:id="rId3"/>
              </a:rPr>
              <a:t>https://</a:t>
            </a:r>
            <a:r>
              <a:rPr lang="en-US" sz="2000" dirty="0" smtClean="0">
                <a:hlinkClick r:id="rId3"/>
              </a:rPr>
              <a:t>askjan.org/</a:t>
            </a:r>
            <a:r>
              <a:rPr lang="en-US" sz="2000" dirty="0" smtClean="0"/>
              <a:t>    </a:t>
            </a:r>
            <a:r>
              <a:rPr lang="en-US" sz="2000" dirty="0" smtClean="0">
                <a:hlinkClick r:id="rId4"/>
              </a:rPr>
              <a:t>http</a:t>
            </a:r>
            <a:r>
              <a:rPr lang="en-US" sz="2000" dirty="0">
                <a:hlinkClick r:id="rId4"/>
              </a:rPr>
              <a:t>://www.iowaat.org</a:t>
            </a:r>
            <a:r>
              <a:rPr lang="en-US" sz="2000" dirty="0" smtClean="0">
                <a:hlinkClick r:id="rId4"/>
              </a:rPr>
              <a:t>/</a:t>
            </a:r>
            <a:endParaRPr lang="en-US" sz="2000" dirty="0" smtClean="0"/>
          </a:p>
          <a:p>
            <a:pPr marL="342900" indent="-342900">
              <a:buFont typeface="Arial" panose="020B0604020202020204" pitchFamily="34" charset="0"/>
              <a:buChar char="•"/>
            </a:pPr>
            <a:endParaRPr lang="en-US" sz="2000" dirty="0"/>
          </a:p>
          <a:p>
            <a:r>
              <a:rPr lang="en-US" sz="2000" dirty="0"/>
              <a:t>Specific disability information</a:t>
            </a:r>
            <a:r>
              <a:rPr lang="en-US" sz="2000" dirty="0" smtClean="0"/>
              <a:t>:</a:t>
            </a:r>
          </a:p>
          <a:p>
            <a:endParaRPr lang="en-US" sz="2000" dirty="0"/>
          </a:p>
          <a:p>
            <a:pPr marL="342900" indent="-342900">
              <a:buFont typeface="Arial" panose="020B0604020202020204" pitchFamily="34" charset="0"/>
              <a:buChar char="•"/>
            </a:pPr>
            <a:r>
              <a:rPr lang="en-US" sz="2000" dirty="0"/>
              <a:t>Mental Health: </a:t>
            </a:r>
            <a:r>
              <a:rPr lang="en-US" sz="2000" dirty="0">
                <a:hlinkClick r:id="rId5"/>
              </a:rPr>
              <a:t>https://</a:t>
            </a:r>
            <a:r>
              <a:rPr lang="en-US" sz="2000" dirty="0" smtClean="0">
                <a:hlinkClick r:id="rId5"/>
              </a:rPr>
              <a:t>namiiowa.org/</a:t>
            </a: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Physical </a:t>
            </a:r>
            <a:r>
              <a:rPr lang="en-US" sz="2000" dirty="0"/>
              <a:t>Disabilities: </a:t>
            </a:r>
            <a:r>
              <a:rPr lang="en-US" sz="2000" dirty="0">
                <a:hlinkClick r:id="rId6"/>
              </a:rPr>
              <a:t>http://</a:t>
            </a:r>
            <a:r>
              <a:rPr lang="en-US" sz="2000" dirty="0" smtClean="0">
                <a:hlinkClick r:id="rId6"/>
              </a:rPr>
              <a:t>www.spinalcord.org/iowa-chapter-of-the-national-spinal-cord-injury-association/</a:t>
            </a: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Deaf</a:t>
            </a:r>
            <a:r>
              <a:rPr lang="en-US" sz="2000" dirty="0"/>
              <a:t>: </a:t>
            </a:r>
            <a:r>
              <a:rPr lang="en-US" sz="2000" dirty="0">
                <a:hlinkClick r:id="rId7"/>
              </a:rPr>
              <a:t>http://</a:t>
            </a:r>
            <a:r>
              <a:rPr lang="en-US" sz="2000" dirty="0" smtClean="0">
                <a:hlinkClick r:id="rId7"/>
              </a:rPr>
              <a:t>www.iowadeaf.com/</a:t>
            </a: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Intellectual </a:t>
            </a:r>
            <a:r>
              <a:rPr lang="en-US" sz="2000" dirty="0"/>
              <a:t>and Developmental Disabilities: </a:t>
            </a:r>
            <a:r>
              <a:rPr lang="en-US" sz="2000" dirty="0">
                <a:hlinkClick r:id="rId8"/>
              </a:rPr>
              <a:t>http://</a:t>
            </a:r>
            <a:r>
              <a:rPr lang="en-US" sz="2000" dirty="0" smtClean="0">
                <a:hlinkClick r:id="rId8"/>
              </a:rPr>
              <a:t>www.thearcofiowa.org/</a:t>
            </a: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Autism</a:t>
            </a:r>
            <a:r>
              <a:rPr lang="en-US" sz="2000" dirty="0"/>
              <a:t>:  </a:t>
            </a:r>
            <a:r>
              <a:rPr lang="en-US" sz="2000" i="1" dirty="0" smtClean="0">
                <a:hlinkClick r:id="rId9"/>
              </a:rPr>
              <a:t>www.autism-society.org/iowa_chapter</a:t>
            </a:r>
            <a:endParaRPr lang="en-US" sz="2000" i="1"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r>
              <a:rPr lang="en-US" sz="2000" dirty="0" smtClean="0"/>
              <a:t>Brain </a:t>
            </a:r>
            <a:r>
              <a:rPr lang="en-US" sz="2000" dirty="0"/>
              <a:t>Injury: </a:t>
            </a:r>
            <a:r>
              <a:rPr lang="en-US" sz="2000" dirty="0" smtClean="0">
                <a:hlinkClick r:id="rId10"/>
              </a:rPr>
              <a:t>www.biaia.org</a:t>
            </a: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Blind</a:t>
            </a:r>
            <a:r>
              <a:rPr lang="en-US" sz="2000" dirty="0"/>
              <a:t>: </a:t>
            </a:r>
            <a:r>
              <a:rPr lang="en-US" sz="2000" dirty="0">
                <a:hlinkClick r:id="rId11"/>
              </a:rPr>
              <a:t>https://blind.iowa.gov</a:t>
            </a:r>
            <a:r>
              <a:rPr lang="en-US" sz="2000" dirty="0" smtClean="0">
                <a:hlinkClick r:id="rId11"/>
              </a:rPr>
              <a:t>/</a:t>
            </a:r>
            <a:endParaRPr lang="en-US" sz="2000" dirty="0"/>
          </a:p>
          <a:p>
            <a:pPr marL="342900" indent="-342900">
              <a:buFont typeface="Arial" panose="020B0604020202020204" pitchFamily="34" charset="0"/>
              <a:buChar char="•"/>
            </a:pPr>
            <a:endParaRPr lang="en-US" sz="2800" dirty="0" smtClean="0"/>
          </a:p>
          <a:p>
            <a:pPr lvl="1"/>
            <a:endParaRPr lang="en-US" sz="2800" dirty="0"/>
          </a:p>
          <a:p>
            <a:endParaRPr lang="en-US" dirty="0"/>
          </a:p>
        </p:txBody>
      </p:sp>
    </p:spTree>
    <p:extLst>
      <p:ext uri="{BB962C8B-B14F-4D97-AF65-F5344CB8AC3E}">
        <p14:creationId xmlns:p14="http://schemas.microsoft.com/office/powerpoint/2010/main" val="113055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8089362" y="4094205"/>
            <a:ext cx="3892729" cy="1124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600"/>
              </a:spcBef>
              <a:buFont typeface="Arial" panose="020B0604020202020204" pitchFamily="34" charset="0"/>
              <a:buNone/>
            </a:pPr>
            <a:r>
              <a:rPr lang="en-US" sz="2400" dirty="0" smtClean="0">
                <a:solidFill>
                  <a:srgbClr val="39413D"/>
                </a:solidFill>
                <a:latin typeface="Arial" panose="020B0604020202020204" pitchFamily="34" charset="0"/>
                <a:ea typeface="Open Sans" panose="020B0606030504020204" pitchFamily="34" charset="0"/>
                <a:cs typeface="Arial" panose="020B0604020202020204" pitchFamily="34" charset="0"/>
              </a:rPr>
              <a:t>Questions? </a:t>
            </a:r>
          </a:p>
          <a:p>
            <a:pPr marL="0" indent="0" algn="r">
              <a:spcBef>
                <a:spcPts val="600"/>
              </a:spcBef>
              <a:buFont typeface="Arial" panose="020B0604020202020204" pitchFamily="34" charset="0"/>
              <a:buNone/>
            </a:pPr>
            <a:r>
              <a:rPr lang="en-US" sz="4000" b="1" cap="all" dirty="0" smtClean="0">
                <a:solidFill>
                  <a:srgbClr val="015958"/>
                </a:solidFill>
                <a:latin typeface="Arial" panose="020B0604020202020204" pitchFamily="34" charset="0"/>
                <a:ea typeface="Open Sans" panose="020B0606030504020204" pitchFamily="34" charset="0"/>
                <a:cs typeface="Arial" panose="020B0604020202020204" pitchFamily="34" charset="0"/>
              </a:rPr>
              <a:t>Thank you.</a:t>
            </a:r>
          </a:p>
        </p:txBody>
      </p:sp>
    </p:spTree>
    <p:extLst>
      <p:ext uri="{BB962C8B-B14F-4D97-AF65-F5344CB8AC3E}">
        <p14:creationId xmlns:p14="http://schemas.microsoft.com/office/powerpoint/2010/main" val="35902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7348" y="419344"/>
            <a:ext cx="603242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What is a Disability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2681555" y="1731361"/>
            <a:ext cx="9215919" cy="4678204"/>
          </a:xfrm>
          <a:prstGeom prst="rect">
            <a:avLst/>
          </a:prstGeom>
          <a:noFill/>
        </p:spPr>
        <p:txBody>
          <a:bodyPr wrap="square" rtlCol="0">
            <a:spAutoFit/>
          </a:bodyPr>
          <a:lstStyle/>
          <a:p>
            <a:r>
              <a:rPr lang="en-US" sz="2800" dirty="0" smtClean="0"/>
              <a:t>Some common examples of disabilities you may find are:</a:t>
            </a:r>
          </a:p>
          <a:p>
            <a:endParaRPr lang="en-US" sz="2800" dirty="0" smtClean="0"/>
          </a:p>
          <a:p>
            <a:pPr marL="914400" lvl="1" indent="-457200">
              <a:buFont typeface="Arial" panose="020B0604020202020204" pitchFamily="34" charset="0"/>
              <a:buChar char="•"/>
            </a:pPr>
            <a:r>
              <a:rPr lang="en-US" sz="2800" dirty="0"/>
              <a:t>v</a:t>
            </a:r>
            <a:r>
              <a:rPr lang="en-US" sz="2800" dirty="0" smtClean="0"/>
              <a:t>ision loss or blindness</a:t>
            </a:r>
          </a:p>
          <a:p>
            <a:pPr marL="914400" lvl="1" indent="-457200">
              <a:buFont typeface="Arial" panose="020B0604020202020204" pitchFamily="34" charset="0"/>
              <a:buChar char="•"/>
            </a:pPr>
            <a:r>
              <a:rPr lang="en-US" sz="2800" dirty="0" smtClean="0"/>
              <a:t>deaf or hard of hearing</a:t>
            </a:r>
          </a:p>
          <a:p>
            <a:pPr marL="914400" lvl="1" indent="-457200">
              <a:buFont typeface="Arial" panose="020B0604020202020204" pitchFamily="34" charset="0"/>
              <a:buChar char="•"/>
            </a:pPr>
            <a:r>
              <a:rPr lang="en-US" sz="2800" dirty="0"/>
              <a:t>m</a:t>
            </a:r>
            <a:r>
              <a:rPr lang="en-US" sz="2800" dirty="0" smtClean="0"/>
              <a:t>ental health conditions </a:t>
            </a:r>
          </a:p>
          <a:p>
            <a:pPr marL="914400" lvl="1" indent="-457200">
              <a:buFont typeface="Arial" panose="020B0604020202020204" pitchFamily="34" charset="0"/>
              <a:buChar char="•"/>
            </a:pPr>
            <a:r>
              <a:rPr lang="en-US" sz="2800" dirty="0"/>
              <a:t>i</a:t>
            </a:r>
            <a:r>
              <a:rPr lang="en-US" sz="2800" dirty="0" smtClean="0"/>
              <a:t>ntellectual disability</a:t>
            </a:r>
          </a:p>
          <a:p>
            <a:pPr marL="914400" lvl="1" indent="-457200">
              <a:buFont typeface="Arial" panose="020B0604020202020204" pitchFamily="34" charset="0"/>
              <a:buChar char="•"/>
            </a:pPr>
            <a:r>
              <a:rPr lang="en-US" sz="2800" dirty="0"/>
              <a:t>b</a:t>
            </a:r>
            <a:r>
              <a:rPr lang="en-US" sz="2800" dirty="0" smtClean="0"/>
              <a:t>rain injury </a:t>
            </a:r>
          </a:p>
          <a:p>
            <a:pPr marL="914400" lvl="1" indent="-457200">
              <a:buFont typeface="Arial" panose="020B0604020202020204" pitchFamily="34" charset="0"/>
              <a:buChar char="•"/>
            </a:pPr>
            <a:r>
              <a:rPr lang="en-US" sz="2800" dirty="0"/>
              <a:t>a</a:t>
            </a:r>
            <a:r>
              <a:rPr lang="en-US" sz="2800" dirty="0" smtClean="0"/>
              <a:t>utism spectrum disorder</a:t>
            </a:r>
          </a:p>
          <a:p>
            <a:pPr marL="914400" lvl="1" indent="-457200">
              <a:buFont typeface="Arial" panose="020B0604020202020204" pitchFamily="34" charset="0"/>
              <a:buChar char="•"/>
            </a:pPr>
            <a:r>
              <a:rPr lang="en-US" sz="2800" dirty="0"/>
              <a:t>p</a:t>
            </a:r>
            <a:r>
              <a:rPr lang="en-US" sz="2800" dirty="0" smtClean="0"/>
              <a:t>hysical disability </a:t>
            </a:r>
          </a:p>
          <a:p>
            <a:pPr lvl="1"/>
            <a:endParaRPr lang="en-US" sz="2800" dirty="0"/>
          </a:p>
          <a:p>
            <a:endParaRPr lang="en-US" dirty="0"/>
          </a:p>
        </p:txBody>
      </p:sp>
    </p:spTree>
    <p:extLst>
      <p:ext uri="{BB962C8B-B14F-4D97-AF65-F5344CB8AC3E}">
        <p14:creationId xmlns:p14="http://schemas.microsoft.com/office/powerpoint/2010/main" val="399475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739" y="419344"/>
            <a:ext cx="898226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Visible vs Hidden Disabilities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2835666" y="1342674"/>
            <a:ext cx="9119475" cy="6124754"/>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400" dirty="0" smtClean="0"/>
              <a:t>Visible disabilities are disabilities that are immediately apparent. For example, if someone were using a wheelchair, white cane, or uses American Sign Language</a:t>
            </a:r>
          </a:p>
          <a:p>
            <a:endParaRPr lang="en-US" sz="2400" dirty="0"/>
          </a:p>
          <a:p>
            <a:pPr marL="285750" indent="-285750">
              <a:buFont typeface="Arial" panose="020B0604020202020204" pitchFamily="34" charset="0"/>
              <a:buChar char="•"/>
            </a:pPr>
            <a:r>
              <a:rPr lang="en-US" sz="2400" dirty="0" smtClean="0"/>
              <a:t>Hidden disabilities, sometimes referred to as invisible, are disabilities that are not immediately apparent. Some common examples of hidden disabilities are: </a:t>
            </a:r>
            <a:endParaRPr lang="en-US" sz="2400" dirty="0"/>
          </a:p>
          <a:p>
            <a:pPr marL="914400" lvl="1" indent="-457200">
              <a:buFont typeface="Arial" panose="020B0604020202020204" pitchFamily="34" charset="0"/>
              <a:buChar char="•"/>
            </a:pPr>
            <a:r>
              <a:rPr lang="en-US" sz="2000" dirty="0" smtClean="0"/>
              <a:t>Major Depression                              </a:t>
            </a:r>
          </a:p>
          <a:p>
            <a:pPr marL="914400" lvl="1" indent="-457200">
              <a:buFont typeface="Arial" panose="020B0604020202020204" pitchFamily="34" charset="0"/>
              <a:buChar char="•"/>
            </a:pPr>
            <a:r>
              <a:rPr lang="en-US" sz="2000" dirty="0" smtClean="0"/>
              <a:t>Bipolar Disorder</a:t>
            </a:r>
          </a:p>
          <a:p>
            <a:pPr marL="914400" lvl="1" indent="-457200">
              <a:buFont typeface="Arial" panose="020B0604020202020204" pitchFamily="34" charset="0"/>
              <a:buChar char="•"/>
            </a:pPr>
            <a:r>
              <a:rPr lang="en-US" sz="2000" dirty="0" smtClean="0"/>
              <a:t>Post Traumatic Stress Disorder</a:t>
            </a:r>
          </a:p>
          <a:p>
            <a:pPr marL="914400" lvl="1" indent="-457200">
              <a:buFont typeface="Arial" panose="020B0604020202020204" pitchFamily="34" charset="0"/>
              <a:buChar char="•"/>
            </a:pPr>
            <a:r>
              <a:rPr lang="en-US" sz="2000" dirty="0" smtClean="0"/>
              <a:t>Traumatic Brain Injury</a:t>
            </a:r>
          </a:p>
          <a:p>
            <a:pPr marL="914400" lvl="1" indent="-457200">
              <a:buFont typeface="Arial" panose="020B0604020202020204" pitchFamily="34" charset="0"/>
              <a:buChar char="•"/>
            </a:pPr>
            <a:r>
              <a:rPr lang="en-US" sz="2000" dirty="0" smtClean="0"/>
              <a:t>Epilepsy </a:t>
            </a:r>
          </a:p>
          <a:p>
            <a:pPr marL="914400" lvl="1" indent="-457200">
              <a:buFont typeface="Arial" panose="020B0604020202020204" pitchFamily="34" charset="0"/>
              <a:buChar char="•"/>
            </a:pPr>
            <a:r>
              <a:rPr lang="en-US" sz="2000" dirty="0" smtClean="0"/>
              <a:t>Diabetes</a:t>
            </a:r>
          </a:p>
          <a:p>
            <a:pPr marL="914400" lvl="1" indent="-457200">
              <a:buFont typeface="Arial" panose="020B0604020202020204" pitchFamily="34" charset="0"/>
              <a:buChar char="•"/>
            </a:pPr>
            <a:r>
              <a:rPr lang="en-US" sz="2000" dirty="0" smtClean="0"/>
              <a:t>Chronic Fatigue Syndrome</a:t>
            </a:r>
          </a:p>
          <a:p>
            <a:pPr marL="914400" lvl="1" indent="-457200">
              <a:buFont typeface="Arial" panose="020B0604020202020204" pitchFamily="34" charset="0"/>
              <a:buChar char="•"/>
            </a:pPr>
            <a:r>
              <a:rPr lang="en-US" sz="2000" dirty="0" smtClean="0"/>
              <a:t>Cystic Fibrosis</a:t>
            </a:r>
          </a:p>
          <a:p>
            <a:pPr lvl="1"/>
            <a:endParaRPr lang="en-US" sz="2800" dirty="0"/>
          </a:p>
          <a:p>
            <a:endParaRPr lang="en-US" dirty="0"/>
          </a:p>
        </p:txBody>
      </p:sp>
    </p:spTree>
    <p:extLst>
      <p:ext uri="{BB962C8B-B14F-4D97-AF65-F5344CB8AC3E}">
        <p14:creationId xmlns:p14="http://schemas.microsoft.com/office/powerpoint/2010/main" val="421976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1497" y="2625213"/>
            <a:ext cx="7374193" cy="495520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800" dirty="0"/>
              <a:t>Never use the word "handicapped"; the word is “disability.” </a:t>
            </a:r>
            <a:endParaRPr lang="en-US" sz="2800" dirty="0" smtClean="0"/>
          </a:p>
          <a:p>
            <a:endParaRPr lang="en-US" sz="2800" dirty="0"/>
          </a:p>
          <a:p>
            <a:pPr marL="285750" indent="-285750">
              <a:buFont typeface="Arial" panose="020B0604020202020204" pitchFamily="34" charset="0"/>
              <a:buChar char="•"/>
            </a:pPr>
            <a:r>
              <a:rPr lang="en-US" sz="2800" dirty="0" smtClean="0"/>
              <a:t>Use “Person-First” Language: Never </a:t>
            </a:r>
            <a:r>
              <a:rPr lang="en-US" sz="2800" dirty="0"/>
              <a:t>use a disability as an adjective. </a:t>
            </a:r>
            <a:endParaRPr lang="en-US" sz="2800" dirty="0" smtClean="0"/>
          </a:p>
          <a:p>
            <a:pPr marL="742950" lvl="1" indent="-285750">
              <a:buFont typeface="Arial" panose="020B0604020202020204" pitchFamily="34" charset="0"/>
              <a:buChar char="•"/>
            </a:pPr>
            <a:r>
              <a:rPr lang="en-US" sz="2800" dirty="0" smtClean="0"/>
              <a:t>Ex. It </a:t>
            </a:r>
            <a:r>
              <a:rPr lang="en-US" sz="2800" dirty="0"/>
              <a:t>is not a </a:t>
            </a:r>
            <a:r>
              <a:rPr lang="en-US" sz="2800" dirty="0" smtClean="0"/>
              <a:t>disabled nurse but a nurse who has a disability.</a:t>
            </a:r>
          </a:p>
          <a:p>
            <a:pPr marL="742950" lvl="1" indent="-285750">
              <a:buFont typeface="Arial" panose="020B0604020202020204" pitchFamily="34" charset="0"/>
              <a:buChar char="•"/>
            </a:pPr>
            <a:r>
              <a:rPr lang="en-US" sz="2800" dirty="0"/>
              <a:t>Individual is the expert</a:t>
            </a:r>
          </a:p>
          <a:p>
            <a:pPr lvl="1"/>
            <a:endParaRPr lang="en-US" sz="2800" dirty="0" smtClean="0"/>
          </a:p>
          <a:p>
            <a:pPr lvl="1"/>
            <a:endParaRPr lang="en-US" sz="2800" dirty="0"/>
          </a:p>
          <a:p>
            <a:endParaRPr lang="en-US" dirty="0"/>
          </a:p>
        </p:txBody>
      </p:sp>
      <p:sp>
        <p:nvSpPr>
          <p:cNvPr id="4" name="Rectangle 3"/>
          <p:cNvSpPr/>
          <p:nvPr/>
        </p:nvSpPr>
        <p:spPr>
          <a:xfrm>
            <a:off x="2920576" y="1323470"/>
            <a:ext cx="628922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Choose your Words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2500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1463" y="172764"/>
            <a:ext cx="222368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Basics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3339100" y="1096094"/>
            <a:ext cx="8687961" cy="5386090"/>
          </a:xfrm>
          <a:prstGeom prst="rect">
            <a:avLst/>
          </a:prstGeom>
          <a:noFill/>
        </p:spPr>
        <p:txBody>
          <a:bodyPr wrap="square" rtlCol="0">
            <a:spAutoFit/>
          </a:bodyPr>
          <a:lstStyle/>
          <a:p>
            <a:endParaRPr lang="en-US" dirty="0"/>
          </a:p>
          <a:p>
            <a:pPr marL="457200" indent="-457200">
              <a:buFont typeface="Arial" panose="020B0604020202020204" pitchFamily="34" charset="0"/>
              <a:buChar char="•"/>
            </a:pPr>
            <a:r>
              <a:rPr lang="en-US" sz="2800" dirty="0" smtClean="0"/>
              <a:t>The individual is the expert.</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When </a:t>
            </a:r>
            <a:r>
              <a:rPr lang="en-US" sz="2800" dirty="0"/>
              <a:t>talking with a person with a disability, speak directly to that person rather than to a companion or sign language </a:t>
            </a:r>
            <a:r>
              <a:rPr lang="en-US" sz="2800" dirty="0" smtClean="0"/>
              <a:t>interpreter.</a:t>
            </a:r>
          </a:p>
          <a:p>
            <a:endParaRPr lang="en-US" sz="2800" dirty="0" smtClean="0"/>
          </a:p>
          <a:p>
            <a:pPr marL="457200" indent="-457200">
              <a:buFont typeface="Arial" panose="020B0604020202020204" pitchFamily="34" charset="0"/>
              <a:buChar char="•"/>
            </a:pPr>
            <a:r>
              <a:rPr lang="en-US" sz="2800" dirty="0" smtClean="0"/>
              <a:t>If </a:t>
            </a:r>
            <a:r>
              <a:rPr lang="en-US" sz="2800" dirty="0"/>
              <a:t>you offer assistance, wait until the offer is accepted. Then listen to or ask for </a:t>
            </a:r>
            <a:r>
              <a:rPr lang="en-US" sz="2800" dirty="0" smtClean="0"/>
              <a:t>instructions</a:t>
            </a:r>
            <a:r>
              <a:rPr lang="en-US" sz="2800" dirty="0" smtClean="0"/>
              <a:t>.</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If you are unsure or have questions… ask!</a:t>
            </a:r>
            <a:endParaRPr lang="en-US" sz="2800" dirty="0" smtClean="0"/>
          </a:p>
          <a:p>
            <a:pPr lvl="1"/>
            <a:endParaRPr lang="en-US" sz="2800" dirty="0"/>
          </a:p>
          <a:p>
            <a:endParaRPr lang="en-US" dirty="0"/>
          </a:p>
        </p:txBody>
      </p:sp>
    </p:spTree>
    <p:extLst>
      <p:ext uri="{BB962C8B-B14F-4D97-AF65-F5344CB8AC3E}">
        <p14:creationId xmlns:p14="http://schemas.microsoft.com/office/powerpoint/2010/main" val="96975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615" y="95820"/>
            <a:ext cx="7389587" cy="1446550"/>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Working with Individuals with</a:t>
            </a:r>
          </a:p>
          <a:p>
            <a:pPr algn="ctr"/>
            <a:r>
              <a:rPr lang="en-US" sz="4400" dirty="0" smtClean="0">
                <a:ln w="0"/>
                <a:effectLst>
                  <a:outerShdw blurRad="38100" dist="19050" dir="2700000" algn="tl" rotWithShape="0">
                    <a:schemeClr val="dk1">
                      <a:alpha val="40000"/>
                    </a:schemeClr>
                  </a:outerShdw>
                </a:effectLst>
              </a:rPr>
              <a:t>Blindness or Vision Loss</a:t>
            </a:r>
          </a:p>
        </p:txBody>
      </p:sp>
      <p:sp>
        <p:nvSpPr>
          <p:cNvPr id="3" name="TextBox 2"/>
          <p:cNvSpPr txBox="1"/>
          <p:nvPr/>
        </p:nvSpPr>
        <p:spPr>
          <a:xfrm>
            <a:off x="2371061" y="1553294"/>
            <a:ext cx="9190548"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a:t>R</a:t>
            </a:r>
            <a:r>
              <a:rPr lang="en-US" sz="2000" dirty="0" smtClean="0"/>
              <a:t>emember </a:t>
            </a:r>
            <a:r>
              <a:rPr lang="en-US" sz="2000" dirty="0"/>
              <a:t>that each person is an </a:t>
            </a:r>
            <a:r>
              <a:rPr lang="en-US" sz="2000" dirty="0" smtClean="0"/>
              <a:t>individual and they are the expert.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When </a:t>
            </a:r>
            <a:r>
              <a:rPr lang="en-US" sz="2000" dirty="0"/>
              <a:t>meeting a person who has vision loss or blindness, always identify yourself and others who may be with you, speaking in a normal tone of voice. Do not </a:t>
            </a:r>
            <a:r>
              <a:rPr lang="en-US" sz="2000" dirty="0" smtClean="0"/>
              <a:t>shout.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Extend your hand and let the person know </a:t>
            </a:r>
            <a:r>
              <a:rPr lang="en-US" sz="2000" dirty="0"/>
              <a:t>that you are going to shake hands with the person(s</a:t>
            </a:r>
            <a:r>
              <a:rPr lang="en-US" sz="2000" dirty="0" smtClean="0"/>
              <a:t>).</a:t>
            </a:r>
          </a:p>
          <a:p>
            <a:endParaRPr lang="en-US" sz="2000" dirty="0" smtClean="0"/>
          </a:p>
          <a:p>
            <a:pPr marL="342900" indent="-342900">
              <a:buFont typeface="Arial" panose="020B0604020202020204" pitchFamily="34" charset="0"/>
              <a:buChar char="•"/>
            </a:pPr>
            <a:r>
              <a:rPr lang="en-US" sz="2000" dirty="0" smtClean="0"/>
              <a:t>Always ASK if the individual if your assistance is needed, do not just assume.</a:t>
            </a:r>
          </a:p>
          <a:p>
            <a:r>
              <a:rPr lang="en-US" sz="2000" dirty="0" smtClean="0"/>
              <a:t> </a:t>
            </a:r>
          </a:p>
          <a:p>
            <a:pPr marL="342900" indent="-342900">
              <a:buFont typeface="Arial" panose="020B0604020202020204" pitchFamily="34" charset="0"/>
              <a:buChar char="•"/>
            </a:pPr>
            <a:r>
              <a:rPr lang="en-US" sz="2000" dirty="0" smtClean="0"/>
              <a:t>If the individual wants assistance, ask if they would like verbal directions or to use sighted guide. </a:t>
            </a:r>
          </a:p>
          <a:p>
            <a:endParaRPr lang="en-US" sz="2000" dirty="0" smtClean="0"/>
          </a:p>
          <a:p>
            <a:pPr marL="342900" indent="-342900">
              <a:buFont typeface="Arial" panose="020B0604020202020204" pitchFamily="34" charset="0"/>
              <a:buChar char="•"/>
            </a:pPr>
            <a:r>
              <a:rPr lang="en-US" sz="2000" dirty="0" smtClean="0"/>
              <a:t>When giving verbal directions, make sure to use descriptive directions (ex. “The door is a few steps ahead on the right.” rather than “We are going to turn here.”)</a:t>
            </a:r>
          </a:p>
        </p:txBody>
      </p:sp>
    </p:spTree>
    <p:extLst>
      <p:ext uri="{BB962C8B-B14F-4D97-AF65-F5344CB8AC3E}">
        <p14:creationId xmlns:p14="http://schemas.microsoft.com/office/powerpoint/2010/main" val="316546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1061" y="1553294"/>
            <a:ext cx="9190548"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If working with an individual who has self-identified as “blind,” describe the environment in detail</a:t>
            </a:r>
            <a:r>
              <a:rPr lang="en-US" sz="2000" dirty="0" smtClean="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When you hold the door open for an individual who is blind, let them know. </a:t>
            </a:r>
          </a:p>
          <a:p>
            <a:endParaRPr lang="en-US" sz="2000" dirty="0" smtClean="0"/>
          </a:p>
          <a:p>
            <a:pPr marL="342900" indent="-342900">
              <a:buFont typeface="Arial" panose="020B0604020202020204" pitchFamily="34" charset="0"/>
              <a:buChar char="•"/>
            </a:pPr>
            <a:r>
              <a:rPr lang="en-US" sz="2000" dirty="0" smtClean="0"/>
              <a:t>For </a:t>
            </a:r>
            <a:r>
              <a:rPr lang="en-US" sz="2000" dirty="0"/>
              <a:t>sighted guide, offer person to hold onto your arm above your </a:t>
            </a:r>
            <a:r>
              <a:rPr lang="en-US" sz="2000" dirty="0" smtClean="0"/>
              <a:t>elbow.</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Please </a:t>
            </a:r>
            <a:r>
              <a:rPr lang="en-US" sz="2000" dirty="0"/>
              <a:t>remember that guide dogs are used on person’s left side and are working. </a:t>
            </a:r>
            <a:r>
              <a:rPr lang="en-US" sz="2000" dirty="0" smtClean="0"/>
              <a:t>Do not pet or feed.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At the end of a conversation, let the person know that you are walking away.</a:t>
            </a:r>
          </a:p>
          <a:p>
            <a:endParaRPr lang="en-US" sz="2000" dirty="0"/>
          </a:p>
          <a:p>
            <a:pPr marL="342900" indent="-342900">
              <a:buFont typeface="Arial" panose="020B0604020202020204" pitchFamily="34" charset="0"/>
              <a:buChar char="•"/>
            </a:pPr>
            <a:r>
              <a:rPr lang="en-US" sz="2000" dirty="0" smtClean="0"/>
              <a:t>Remember </a:t>
            </a:r>
            <a:r>
              <a:rPr lang="en-US" sz="2000" dirty="0"/>
              <a:t>that a cane is an extension of someone’s person, do not </a:t>
            </a:r>
            <a:r>
              <a:rPr lang="en-US" sz="2000" dirty="0" smtClean="0"/>
              <a:t>touch.</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If </a:t>
            </a:r>
            <a:r>
              <a:rPr lang="en-US" sz="2000" dirty="0"/>
              <a:t>you are reader, please remember to keep information confidential.</a:t>
            </a:r>
          </a:p>
        </p:txBody>
      </p:sp>
      <p:sp>
        <p:nvSpPr>
          <p:cNvPr id="3" name="Rectangle 2"/>
          <p:cNvSpPr/>
          <p:nvPr/>
        </p:nvSpPr>
        <p:spPr>
          <a:xfrm>
            <a:off x="3202615" y="95820"/>
            <a:ext cx="7389587" cy="1446550"/>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Working with Individuals with</a:t>
            </a:r>
          </a:p>
          <a:p>
            <a:pPr algn="ctr"/>
            <a:r>
              <a:rPr lang="en-US" sz="4400" dirty="0" smtClean="0">
                <a:ln w="0"/>
                <a:effectLst>
                  <a:outerShdw blurRad="38100" dist="19050" dir="2700000" algn="tl" rotWithShape="0">
                    <a:schemeClr val="dk1">
                      <a:alpha val="40000"/>
                    </a:schemeClr>
                  </a:outerShdw>
                </a:effectLst>
              </a:rPr>
              <a:t>Blindness or Vision Loss</a:t>
            </a:r>
          </a:p>
        </p:txBody>
      </p:sp>
    </p:spTree>
    <p:extLst>
      <p:ext uri="{BB962C8B-B14F-4D97-AF65-F5344CB8AC3E}">
        <p14:creationId xmlns:p14="http://schemas.microsoft.com/office/powerpoint/2010/main" val="393423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615" y="95820"/>
            <a:ext cx="7389587" cy="1446550"/>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Working with Individuals with</a:t>
            </a:r>
          </a:p>
          <a:p>
            <a:pPr algn="ctr"/>
            <a:r>
              <a:rPr lang="en-US" sz="4400" dirty="0" smtClean="0">
                <a:ln w="0"/>
                <a:effectLst>
                  <a:outerShdw blurRad="38100" dist="19050" dir="2700000" algn="tl" rotWithShape="0">
                    <a:schemeClr val="dk1">
                      <a:alpha val="40000"/>
                    </a:schemeClr>
                  </a:outerShdw>
                </a:effectLst>
              </a:rPr>
              <a:t>Blindness or Vision Loss</a:t>
            </a:r>
          </a:p>
        </p:txBody>
      </p:sp>
      <p:sp>
        <p:nvSpPr>
          <p:cNvPr id="3" name="TextBox 2"/>
          <p:cNvSpPr txBox="1"/>
          <p:nvPr/>
        </p:nvSpPr>
        <p:spPr>
          <a:xfrm>
            <a:off x="2615610" y="1542370"/>
            <a:ext cx="9411452" cy="6247864"/>
          </a:xfrm>
          <a:prstGeom prst="rect">
            <a:avLst/>
          </a:prstGeom>
          <a:noFill/>
        </p:spPr>
        <p:txBody>
          <a:bodyPr wrap="square" rtlCol="0">
            <a:spAutoFit/>
          </a:bodyPr>
          <a:lstStyle/>
          <a:p>
            <a:endParaRPr lang="en-US" dirty="0"/>
          </a:p>
          <a:p>
            <a:pPr marL="914400" lvl="1" indent="-457200">
              <a:buFont typeface="Arial" panose="020B0604020202020204" pitchFamily="34" charset="0"/>
              <a:buChar char="•"/>
            </a:pPr>
            <a:r>
              <a:rPr lang="en-US" sz="2800" dirty="0"/>
              <a:t>As a good measure, ask the individual if accommodations are needed. If yes, offer the different formats available for the service(s) needed.  In general, it’s a good idea to send study guide/workshop-related materials electronically to the customer prior to the start of the workshops.  When in doubt, ask</a:t>
            </a:r>
            <a:r>
              <a:rPr lang="en-US" sz="2800" dirty="0" smtClean="0"/>
              <a:t>. </a:t>
            </a:r>
          </a:p>
          <a:p>
            <a:pPr marL="914400" lvl="1" indent="-457200">
              <a:buFont typeface="Arial" panose="020B0604020202020204" pitchFamily="34" charset="0"/>
              <a:buChar char="•"/>
            </a:pPr>
            <a:r>
              <a:rPr lang="en-US" sz="2800" dirty="0" smtClean="0"/>
              <a:t>Resource </a:t>
            </a:r>
            <a:r>
              <a:rPr lang="en-US" sz="2800" dirty="0"/>
              <a:t>for alternate format: Iowa Department for the Blind </a:t>
            </a:r>
            <a:r>
              <a:rPr lang="en-US" sz="2800" dirty="0" smtClean="0"/>
              <a:t>Library</a:t>
            </a:r>
          </a:p>
          <a:p>
            <a:pPr marL="914400" lvl="1" indent="-457200">
              <a:buFont typeface="Arial" panose="020B0604020202020204" pitchFamily="34" charset="0"/>
              <a:buChar char="•"/>
            </a:pPr>
            <a:r>
              <a:rPr lang="en-US" sz="2800" dirty="0" smtClean="0"/>
              <a:t>Alternate formats:</a:t>
            </a:r>
          </a:p>
          <a:p>
            <a:pPr marL="1371600" lvl="2" indent="-457200">
              <a:buFont typeface="Arial" panose="020B0604020202020204" pitchFamily="34" charset="0"/>
              <a:buChar char="•"/>
            </a:pPr>
            <a:r>
              <a:rPr lang="en-US" sz="2800" dirty="0" smtClean="0"/>
              <a:t>Braille, audio, large print, electronic</a:t>
            </a:r>
            <a:endParaRPr lang="en-US" sz="2800" dirty="0"/>
          </a:p>
          <a:p>
            <a:pPr lvl="1"/>
            <a:endParaRPr lang="en-US" sz="2800" dirty="0" smtClean="0"/>
          </a:p>
          <a:p>
            <a:pPr lvl="1"/>
            <a:endParaRPr lang="en-US" sz="2800" dirty="0"/>
          </a:p>
          <a:p>
            <a:endParaRPr lang="en-US" dirty="0"/>
          </a:p>
        </p:txBody>
      </p:sp>
    </p:spTree>
    <p:extLst>
      <p:ext uri="{BB962C8B-B14F-4D97-AF65-F5344CB8AC3E}">
        <p14:creationId xmlns:p14="http://schemas.microsoft.com/office/powerpoint/2010/main" val="25090618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3518</Words>
  <Application>Microsoft Office PowerPoint</Application>
  <PresentationFormat>Widescreen</PresentationFormat>
  <Paragraphs>252</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Hommer</dc:creator>
  <cp:lastModifiedBy>Ashley West</cp:lastModifiedBy>
  <cp:revision>27</cp:revision>
  <dcterms:created xsi:type="dcterms:W3CDTF">2018-06-13T15:03:45Z</dcterms:created>
  <dcterms:modified xsi:type="dcterms:W3CDTF">2018-10-15T15:25:02Z</dcterms:modified>
</cp:coreProperties>
</file>