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61" r:id="rId2"/>
    <p:sldId id="262" r:id="rId3"/>
    <p:sldId id="269" r:id="rId4"/>
    <p:sldId id="270" r:id="rId5"/>
    <p:sldId id="271" r:id="rId6"/>
    <p:sldId id="264" r:id="rId7"/>
    <p:sldId id="268" r:id="rId8"/>
    <p:sldId id="263" r:id="rId9"/>
    <p:sldId id="272" r:id="rId10"/>
    <p:sldId id="273"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C6D"/>
    <a:srgbClr val="015958"/>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60" d="100"/>
          <a:sy n="60" d="100"/>
        </p:scale>
        <p:origin x="96" y="3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E02B57-6814-45AB-B07F-7DC7A293C6B5}" type="datetimeFigureOut">
              <a:rPr lang="en-US" smtClean="0"/>
              <a:t>10/1/2018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E6F879-4BB7-4B08-9804-A8810A61B717}" type="slidenum">
              <a:rPr lang="en-US" smtClean="0"/>
              <a:t>‹#›</a:t>
            </a:fld>
            <a:endParaRPr lang="en-US"/>
          </a:p>
        </p:txBody>
      </p:sp>
    </p:spTree>
    <p:extLst>
      <p:ext uri="{BB962C8B-B14F-4D97-AF65-F5344CB8AC3E}">
        <p14:creationId xmlns:p14="http://schemas.microsoft.com/office/powerpoint/2010/main" val="28233227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2002" cy="6857999"/>
          </a:xfrm>
          <a:prstGeom prst="rect">
            <a:avLst/>
          </a:prstGeom>
        </p:spPr>
      </p:pic>
      <p:sp>
        <p:nvSpPr>
          <p:cNvPr id="12" name="Rectangle 3"/>
          <p:cNvSpPr/>
          <p:nvPr userDrawn="1"/>
        </p:nvSpPr>
        <p:spPr>
          <a:xfrm>
            <a:off x="2389516"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sp>
        <p:nvSpPr>
          <p:cNvPr id="2" name="Title 1"/>
          <p:cNvSpPr>
            <a:spLocks noGrp="1"/>
          </p:cNvSpPr>
          <p:nvPr>
            <p:ph type="ctrTitle" hasCustomPrompt="1"/>
          </p:nvPr>
        </p:nvSpPr>
        <p:spPr>
          <a:xfrm>
            <a:off x="3200400" y="3429000"/>
            <a:ext cx="8869135" cy="1295490"/>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08565" y="4349025"/>
            <a:ext cx="8858250" cy="1088227"/>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2790330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702778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1975" y="4792435"/>
            <a:ext cx="804672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541975" y="604610"/>
            <a:ext cx="80467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41975" y="5359173"/>
            <a:ext cx="80467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374CF21-00FC-48CB-AF95-A4BB8E3D0D33}"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1668390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10/1/2018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9"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00332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Title &amp; Conten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10/1/2018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2710544"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2694214"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770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10/1/2018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
        <p:nvSpPr>
          <p:cNvPr id="10"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9059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10/1/2018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318492"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02162"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1794674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12620" y="764478"/>
            <a:ext cx="856977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53343" y="2196193"/>
            <a:ext cx="9329057" cy="39299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599" y="6356350"/>
            <a:ext cx="1072243"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7374CF21-00FC-48CB-AF95-A4BB8E3D0D33}" type="datetimeFigureOut">
              <a:rPr lang="en-US" smtClean="0"/>
              <a:pPr/>
              <a:t>10/1/2018</a:t>
            </a:fld>
            <a:endParaRPr lang="en-US" dirty="0"/>
          </a:p>
        </p:txBody>
      </p:sp>
      <p:sp>
        <p:nvSpPr>
          <p:cNvPr id="5" name="Footer Placeholder 4"/>
          <p:cNvSpPr>
            <a:spLocks noGrp="1"/>
          </p:cNvSpPr>
          <p:nvPr>
            <p:ph type="ftr" sz="quarter" idx="3"/>
          </p:nvPr>
        </p:nvSpPr>
        <p:spPr>
          <a:xfrm>
            <a:off x="1869612" y="6356350"/>
            <a:ext cx="8988888" cy="365125"/>
          </a:xfrm>
          <a:prstGeom prst="rect">
            <a:avLst/>
          </a:prstGeom>
        </p:spPr>
        <p:txBody>
          <a:bodyPr vert="horz" lIns="91440" tIns="45720" rIns="91440" bIns="45720" rtlCol="0" anchor="ctr"/>
          <a:lstStyle>
            <a:lvl1pPr algn="l">
              <a:defRPr sz="1200" b="1">
                <a:solidFill>
                  <a:srgbClr val="176C6D"/>
                </a:solidFill>
              </a:defRPr>
            </a:lvl1pPr>
          </a:lstStyle>
          <a:p>
            <a:endParaRPr lang="en-US" dirty="0"/>
          </a:p>
        </p:txBody>
      </p:sp>
      <p:sp>
        <p:nvSpPr>
          <p:cNvPr id="6" name="Slide Number Placeholder 5"/>
          <p:cNvSpPr>
            <a:spLocks noGrp="1"/>
          </p:cNvSpPr>
          <p:nvPr>
            <p:ph type="sldNum" sz="quarter" idx="4"/>
          </p:nvPr>
        </p:nvSpPr>
        <p:spPr>
          <a:xfrm>
            <a:off x="11038114" y="6356350"/>
            <a:ext cx="544286" cy="365125"/>
          </a:xfrm>
          <a:prstGeom prst="rect">
            <a:avLst/>
          </a:prstGeom>
        </p:spPr>
        <p:txBody>
          <a:bodyPr vert="horz" lIns="91440" tIns="45720" rIns="91440" bIns="45720" rtlCol="0" anchor="ctr"/>
          <a:lstStyle>
            <a:lvl1pPr algn="r">
              <a:defRPr sz="1200" b="1">
                <a:solidFill>
                  <a:srgbClr val="176C6D"/>
                </a:solidFill>
              </a:defRPr>
            </a:lvl1pPr>
          </a:lstStyle>
          <a:p>
            <a:fld id="{F6D821BF-F8A1-477A-A489-46F0D374796A}" type="slidenum">
              <a:rPr lang="en-US" smtClean="0"/>
              <a:pPr/>
              <a:t>‹#›</a:t>
            </a:fld>
            <a:endParaRPr lang="en-US" dirty="0"/>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64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728" r:id="rId4"/>
    <p:sldLayoutId id="2147483729" r:id="rId5"/>
    <p:sldLayoutId id="2147483731" r:id="rId6"/>
    <p:sldLayoutId id="2147483730" r:id="rId7"/>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76C6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leeann.russo@iow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200408"/>
            <a:ext cx="8869135" cy="1295490"/>
          </a:xfrm>
        </p:spPr>
        <p:txBody>
          <a:bodyPr/>
          <a:lstStyle/>
          <a:p>
            <a:r>
              <a:rPr lang="en-US" dirty="0" smtClean="0"/>
              <a:t>Iowa Vocational Rehabilitation Services: An Overview</a:t>
            </a:r>
            <a:endParaRPr lang="en-US" dirty="0"/>
          </a:p>
        </p:txBody>
      </p:sp>
    </p:spTree>
    <p:extLst>
      <p:ext uri="{BB962C8B-B14F-4D97-AF65-F5344CB8AC3E}">
        <p14:creationId xmlns:p14="http://schemas.microsoft.com/office/powerpoint/2010/main" val="150239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solidFill>
                  <a:srgbClr val="000000"/>
                </a:solidFill>
              </a:rPr>
              <a:t>GOAL 1: IVRS should maintain a close link to the Future Ready Iowa goals to ensure all of Iowa’s workforce will represent a continuum of the most advanced, diverse, skilled and future-ready workers in the nation. Iowa’s employers will have access to these workers and the supports they may need to employ them </a:t>
            </a:r>
          </a:p>
          <a:p>
            <a:pPr algn="just"/>
            <a:endParaRPr lang="en-US" dirty="0">
              <a:solidFill>
                <a:srgbClr val="000000"/>
              </a:solidFill>
            </a:endParaRPr>
          </a:p>
          <a:p>
            <a:r>
              <a:rPr lang="en-US" dirty="0"/>
              <a:t>GOAL 2: All Iowa youth will be afforded the best educational and career opportunities in the nation. Iowans will be provided access to high quality education, training and career opportunities.</a:t>
            </a:r>
          </a:p>
          <a:p>
            <a:r>
              <a:rPr lang="en-US" dirty="0"/>
              <a:t/>
            </a:r>
            <a:br>
              <a:rPr lang="en-US" dirty="0"/>
            </a:br>
            <a:r>
              <a:rPr lang="en-US" dirty="0"/>
              <a:t>GOAL 3: Iowa will improve the structure, accessibility and administration of workforce delivery systems across the state. Iowa’s workforce delivery system will align all programs and services in an accessible, seamless and integrated manner.</a:t>
            </a:r>
          </a:p>
        </p:txBody>
      </p:sp>
    </p:spTree>
    <p:extLst>
      <p:ext uri="{BB962C8B-B14F-4D97-AF65-F5344CB8AC3E}">
        <p14:creationId xmlns:p14="http://schemas.microsoft.com/office/powerpoint/2010/main" val="206318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Lee Ann Russo, Resource Manager</a:t>
            </a:r>
            <a:br>
              <a:rPr lang="en-US" dirty="0"/>
            </a:br>
            <a:r>
              <a:rPr lang="en-US" dirty="0">
                <a:hlinkClick r:id="rId2"/>
              </a:rPr>
              <a:t>leeann.russo@iowa.gov</a:t>
            </a:r>
            <a:r>
              <a:rPr lang="en-US" dirty="0"/>
              <a:t/>
            </a:r>
            <a:br>
              <a:rPr lang="en-US" dirty="0"/>
            </a:br>
            <a:r>
              <a:rPr lang="en-US" dirty="0"/>
              <a:t>319.290.4526</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pPr algn="ctr"/>
            <a:endParaRPr lang="en-US" dirty="0" smtClean="0"/>
          </a:p>
          <a:p>
            <a:pPr algn="ctr"/>
            <a:r>
              <a:rPr lang="en-US" dirty="0" smtClean="0"/>
              <a:t>IVRS </a:t>
            </a:r>
            <a:r>
              <a:rPr lang="en-US" dirty="0"/>
              <a:t>WEBSITE</a:t>
            </a:r>
          </a:p>
          <a:p>
            <a:pPr algn="ctr"/>
            <a:r>
              <a:rPr lang="en-US" dirty="0"/>
              <a:t>http://www.ivrs.iowa.gov/</a:t>
            </a:r>
          </a:p>
          <a:p>
            <a:endParaRPr lang="en-US" dirty="0"/>
          </a:p>
        </p:txBody>
      </p:sp>
    </p:spTree>
    <p:extLst>
      <p:ext uri="{BB962C8B-B14F-4D97-AF65-F5344CB8AC3E}">
        <p14:creationId xmlns:p14="http://schemas.microsoft.com/office/powerpoint/2010/main" val="11772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Iowa Vocational Rehabilitation Services (IVRS)</a:t>
            </a:r>
            <a:endParaRPr lang="en-US" dirty="0"/>
          </a:p>
        </p:txBody>
      </p:sp>
      <p:sp>
        <p:nvSpPr>
          <p:cNvPr id="5" name="Content Placeholder 4"/>
          <p:cNvSpPr>
            <a:spLocks noGrp="1"/>
          </p:cNvSpPr>
          <p:nvPr>
            <p:ph idx="1"/>
          </p:nvPr>
        </p:nvSpPr>
        <p:spPr/>
        <p:txBody>
          <a:bodyPr>
            <a:normAutofit fontScale="85000" lnSpcReduction="20000"/>
          </a:bodyPr>
          <a:lstStyle/>
          <a:p>
            <a:pPr algn="ctr"/>
            <a:r>
              <a:rPr lang="en-US" sz="4800" b="1" dirty="0"/>
              <a:t>Mission:</a:t>
            </a:r>
          </a:p>
          <a:p>
            <a:pPr algn="ctr"/>
            <a:endParaRPr lang="en-US" sz="1800" b="1" dirty="0"/>
          </a:p>
          <a:p>
            <a:pPr algn="ctr"/>
            <a:r>
              <a:rPr lang="en-US" i="1" dirty="0"/>
              <a:t>The mission of the Iowa Vocational Rehabilitation Services is to work for and with individuals who have disabilities to achieve their employment, independence and economic goals.</a:t>
            </a:r>
            <a:r>
              <a:rPr lang="en-US" dirty="0"/>
              <a:t> </a:t>
            </a:r>
          </a:p>
          <a:p>
            <a:pPr algn="ctr"/>
            <a:endParaRPr lang="en-US" dirty="0"/>
          </a:p>
          <a:p>
            <a:pPr algn="ctr"/>
            <a:r>
              <a:rPr lang="en-US" dirty="0"/>
              <a:t>IVRS provides expert, individualized services to Iowans with disabilities to achieve their independence through successful employment and economic support.  </a:t>
            </a:r>
          </a:p>
          <a:p>
            <a:pPr marL="0" indent="0">
              <a:buNone/>
            </a:pPr>
            <a:endParaRPr lang="en-US" i="1" dirty="0"/>
          </a:p>
        </p:txBody>
      </p:sp>
    </p:spTree>
    <p:extLst>
      <p:ext uri="{BB962C8B-B14F-4D97-AF65-F5344CB8AC3E}">
        <p14:creationId xmlns:p14="http://schemas.microsoft.com/office/powerpoint/2010/main" val="286405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Federally and state funded program to help individuals with disabilities find, retain, regain and advance in employment</a:t>
            </a:r>
          </a:p>
          <a:p>
            <a:endParaRPr lang="en-US" dirty="0"/>
          </a:p>
          <a:p>
            <a:r>
              <a:rPr lang="en-US" dirty="0"/>
              <a:t>Both IVRS and the Iowa Department for the Blind are voluntary programs (not entitlement) with rights and responsibilities for participation  </a:t>
            </a:r>
          </a:p>
          <a:p>
            <a:endParaRPr lang="en-US" dirty="0"/>
          </a:p>
          <a:p>
            <a:r>
              <a:rPr lang="en-US" dirty="0"/>
              <a:t>IVRS works with a variety of community partners, agencies, businesses disability groups and other stakeholders</a:t>
            </a:r>
          </a:p>
          <a:p>
            <a:pPr marL="0" indent="0">
              <a:buNone/>
            </a:pPr>
            <a:endParaRPr lang="en-US" dirty="0"/>
          </a:p>
        </p:txBody>
      </p:sp>
    </p:spTree>
    <p:extLst>
      <p:ext uri="{BB962C8B-B14F-4D97-AF65-F5344CB8AC3E}">
        <p14:creationId xmlns:p14="http://schemas.microsoft.com/office/powerpoint/2010/main" val="317261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Assists eligible individuals with disabilities to become employed.</a:t>
            </a:r>
          </a:p>
          <a:p>
            <a:r>
              <a:rPr lang="en-US" dirty="0" smtClean="0"/>
              <a:t>Persons who receive VR services have a wide range of disabilities. </a:t>
            </a:r>
            <a:endParaRPr lang="en-US" dirty="0"/>
          </a:p>
          <a:p>
            <a:r>
              <a:rPr lang="en-US" i="1" dirty="0"/>
              <a:t>Vocational Rehabilitation is a State-Federal program. The Federal share is 78.7%; the State share is 21.3%. The Rehabilitation Services Bureau has 13 area offices and 25 service units across the state.</a:t>
            </a:r>
          </a:p>
          <a:p>
            <a:endParaRPr lang="en-US" dirty="0"/>
          </a:p>
        </p:txBody>
      </p:sp>
    </p:spTree>
    <p:extLst>
      <p:ext uri="{BB962C8B-B14F-4D97-AF65-F5344CB8AC3E}">
        <p14:creationId xmlns:p14="http://schemas.microsoft.com/office/powerpoint/2010/main" val="94862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IVRS is based on the significance of a disability</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ü"/>
            </a:pPr>
            <a:r>
              <a:rPr lang="en-US" dirty="0"/>
              <a:t>A person has to have a disability,</a:t>
            </a:r>
          </a:p>
          <a:p>
            <a:pPr>
              <a:buFont typeface="Wingdings" panose="05000000000000000000" pitchFamily="2" charset="2"/>
              <a:buChar char="ü"/>
            </a:pPr>
            <a:endParaRPr lang="en-US" dirty="0"/>
          </a:p>
          <a:p>
            <a:pPr>
              <a:buFont typeface="Wingdings" panose="05000000000000000000" pitchFamily="2" charset="2"/>
              <a:buChar char="ü"/>
            </a:pPr>
            <a:r>
              <a:rPr lang="en-US" dirty="0"/>
              <a:t>The disability must affect the person’s ability to be employed,</a:t>
            </a:r>
          </a:p>
          <a:p>
            <a:pPr>
              <a:buFont typeface="Wingdings" panose="05000000000000000000" pitchFamily="2" charset="2"/>
              <a:buChar char="ü"/>
            </a:pPr>
            <a:endParaRPr lang="en-US" dirty="0"/>
          </a:p>
          <a:p>
            <a:pPr>
              <a:buFont typeface="Wingdings" panose="05000000000000000000" pitchFamily="2" charset="2"/>
              <a:buChar char="ü"/>
            </a:pPr>
            <a:r>
              <a:rPr lang="en-US" dirty="0"/>
              <a:t>The person must need VR services in order to work, </a:t>
            </a:r>
          </a:p>
          <a:p>
            <a:endParaRPr lang="en-US" dirty="0"/>
          </a:p>
          <a:p>
            <a:r>
              <a:rPr lang="en-US" b="1" dirty="0"/>
              <a:t>A person can be referred to IVRS via phone, email, in-person, or the IVRS referral or application form.</a:t>
            </a:r>
          </a:p>
          <a:p>
            <a:endParaRPr lang="en-US" dirty="0"/>
          </a:p>
        </p:txBody>
      </p:sp>
    </p:spTree>
    <p:extLst>
      <p:ext uri="{BB962C8B-B14F-4D97-AF65-F5344CB8AC3E}">
        <p14:creationId xmlns:p14="http://schemas.microsoft.com/office/powerpoint/2010/main" val="69766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659028" y="4719638"/>
            <a:ext cx="3022659" cy="1046716"/>
          </a:xfrm>
          <a:prstGeom prst="rect">
            <a:avLst/>
          </a:prstGeom>
        </p:spPr>
      </p:pic>
      <p:pic>
        <p:nvPicPr>
          <p:cNvPr id="2"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6913" b="16913"/>
          <a:stretch>
            <a:fillRect/>
          </a:stretch>
        </p:blipFill>
        <p:spPr>
          <a:xfrm>
            <a:off x="-128336" y="40281"/>
            <a:ext cx="11717032" cy="6264266"/>
          </a:xfrm>
        </p:spPr>
      </p:pic>
    </p:spTree>
    <p:extLst>
      <p:ext uri="{BB962C8B-B14F-4D97-AF65-F5344CB8AC3E}">
        <p14:creationId xmlns:p14="http://schemas.microsoft.com/office/powerpoint/2010/main" val="259796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services include:</a:t>
            </a:r>
            <a:endParaRPr lang="en-US" dirty="0"/>
          </a:p>
        </p:txBody>
      </p:sp>
      <p:sp>
        <p:nvSpPr>
          <p:cNvPr id="5" name="Content Placeholder 4"/>
          <p:cNvSpPr>
            <a:spLocks noGrp="1"/>
          </p:cNvSpPr>
          <p:nvPr>
            <p:ph idx="1"/>
          </p:nvPr>
        </p:nvSpPr>
        <p:spPr/>
        <p:txBody>
          <a:bodyPr>
            <a:normAutofit fontScale="55000" lnSpcReduction="20000"/>
          </a:bodyPr>
          <a:lstStyle/>
          <a:p>
            <a:r>
              <a:rPr lang="en-US" dirty="0"/>
              <a:t>Vocational Counseling</a:t>
            </a:r>
          </a:p>
          <a:p>
            <a:endParaRPr lang="en-US" dirty="0"/>
          </a:p>
          <a:p>
            <a:r>
              <a:rPr lang="en-US" dirty="0"/>
              <a:t>Skill/Academic Training</a:t>
            </a:r>
          </a:p>
          <a:p>
            <a:endParaRPr lang="en-US" dirty="0"/>
          </a:p>
          <a:p>
            <a:r>
              <a:rPr lang="en-US" dirty="0"/>
              <a:t>Assistive Technology</a:t>
            </a:r>
          </a:p>
          <a:p>
            <a:endParaRPr lang="en-US" dirty="0"/>
          </a:p>
          <a:p>
            <a:r>
              <a:rPr lang="en-US" dirty="0"/>
              <a:t>Job Placement</a:t>
            </a:r>
          </a:p>
          <a:p>
            <a:endParaRPr lang="en-US" dirty="0"/>
          </a:p>
          <a:p>
            <a:r>
              <a:rPr lang="en-US" dirty="0"/>
              <a:t>Specialized Services</a:t>
            </a:r>
          </a:p>
          <a:p>
            <a:endParaRPr lang="en-US" dirty="0"/>
          </a:p>
          <a:p>
            <a:r>
              <a:rPr lang="en-US" dirty="0"/>
              <a:t>Tool/Work Equipment</a:t>
            </a:r>
          </a:p>
          <a:p>
            <a:endParaRPr lang="en-US" dirty="0"/>
          </a:p>
          <a:p>
            <a:r>
              <a:rPr lang="en-US" dirty="0"/>
              <a:t>Consultation to employers regarding accommodations</a:t>
            </a:r>
          </a:p>
          <a:p>
            <a:endParaRPr lang="en-US" dirty="0"/>
          </a:p>
        </p:txBody>
      </p:sp>
    </p:spTree>
    <p:extLst>
      <p:ext uri="{BB962C8B-B14F-4D97-AF65-F5344CB8AC3E}">
        <p14:creationId xmlns:p14="http://schemas.microsoft.com/office/powerpoint/2010/main" val="268502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Workforce &amp; Employers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solidFill>
                  <a:srgbClr val="222222"/>
                </a:solidFill>
              </a:rPr>
              <a:t>IVRS has prioritized business engagement to expand access to the trades industry and apprenticeships. </a:t>
            </a:r>
          </a:p>
          <a:p>
            <a:pPr algn="just"/>
            <a:endParaRPr lang="en-US" dirty="0">
              <a:solidFill>
                <a:srgbClr val="222222"/>
              </a:solidFill>
            </a:endParaRPr>
          </a:p>
          <a:p>
            <a:r>
              <a:rPr lang="en-US" dirty="0">
                <a:solidFill>
                  <a:srgbClr val="222222"/>
                </a:solidFill>
              </a:rPr>
              <a:t>The Iowa Workforce Center is a leader in the country with their emphasis on quality apprenticeship programs. IVRS collaborated with IWC during the past </a:t>
            </a:r>
            <a:r>
              <a:rPr lang="en-US" dirty="0" smtClean="0">
                <a:solidFill>
                  <a:srgbClr val="222222"/>
                </a:solidFill>
              </a:rPr>
              <a:t>two years in training </a:t>
            </a:r>
            <a:r>
              <a:rPr lang="en-US" dirty="0">
                <a:solidFill>
                  <a:srgbClr val="222222"/>
                </a:solidFill>
              </a:rPr>
              <a:t>and outreach for apprenticeship programs</a:t>
            </a:r>
            <a:r>
              <a:rPr lang="en-US" dirty="0"/>
              <a:t>.</a:t>
            </a:r>
          </a:p>
        </p:txBody>
      </p:sp>
    </p:spTree>
    <p:extLst>
      <p:ext uri="{BB962C8B-B14F-4D97-AF65-F5344CB8AC3E}">
        <p14:creationId xmlns:p14="http://schemas.microsoft.com/office/powerpoint/2010/main" val="91794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rgbClr val="000000"/>
                </a:solidFill>
              </a:rPr>
              <a:t>WIOA provides IVRS and partners the opportunity to work collaboratively without duplicating services while expanding capacity to provide statewide services. </a:t>
            </a:r>
          </a:p>
          <a:p>
            <a:endParaRPr lang="en-US" dirty="0">
              <a:solidFill>
                <a:srgbClr val="000000"/>
              </a:solidFill>
            </a:endParaRPr>
          </a:p>
          <a:p>
            <a:r>
              <a:rPr lang="en-US" dirty="0">
                <a:solidFill>
                  <a:srgbClr val="000000"/>
                </a:solidFill>
              </a:rPr>
              <a:t>Both IVRS and Workforce Centers are mandated to provide comprehensive services; however not everyone with a disability requires intensive services. </a:t>
            </a:r>
          </a:p>
          <a:p>
            <a:endParaRPr lang="en-US" dirty="0">
              <a:solidFill>
                <a:srgbClr val="000000"/>
              </a:solidFill>
            </a:endParaRPr>
          </a:p>
          <a:p>
            <a:r>
              <a:rPr lang="en-US" dirty="0">
                <a:solidFill>
                  <a:srgbClr val="000000"/>
                </a:solidFill>
              </a:rPr>
              <a:t>IVRS provides guidance and technical assistance, which allows for a continuum of services based on each individual’s need. This continuum of service model </a:t>
            </a:r>
            <a:r>
              <a:rPr lang="en-US" dirty="0" smtClean="0">
                <a:solidFill>
                  <a:srgbClr val="000000"/>
                </a:solidFill>
              </a:rPr>
              <a:t>propels “disability</a:t>
            </a:r>
            <a:r>
              <a:rPr lang="en-US" dirty="0">
                <a:solidFill>
                  <a:srgbClr val="000000"/>
                </a:solidFill>
              </a:rPr>
              <a:t>” into the community-wide experience requiring all organizations and entities to create systems that work to achieve outcomes for all individuals as a result.</a:t>
            </a:r>
            <a:endParaRPr lang="en-US" dirty="0"/>
          </a:p>
        </p:txBody>
      </p:sp>
    </p:spTree>
    <p:extLst>
      <p:ext uri="{BB962C8B-B14F-4D97-AF65-F5344CB8AC3E}">
        <p14:creationId xmlns:p14="http://schemas.microsoft.com/office/powerpoint/2010/main" val="3182272786"/>
      </p:ext>
    </p:extLst>
  </p:cSld>
  <p:clrMapOvr>
    <a:masterClrMapping/>
  </p:clrMapOvr>
</p:sld>
</file>

<file path=ppt/theme/theme1.xml><?xml version="1.0" encoding="utf-8"?>
<a:theme xmlns:a="http://schemas.openxmlformats.org/drawingml/2006/main" name="Iowa Workforce Development">
  <a:themeElements>
    <a:clrScheme name="Iowa Workforce Development">
      <a:dk1>
        <a:srgbClr val="39413D"/>
      </a:dk1>
      <a:lt1>
        <a:srgbClr val="FFFFFF"/>
      </a:lt1>
      <a:dk2>
        <a:srgbClr val="39413D"/>
      </a:dk2>
      <a:lt2>
        <a:srgbClr val="5F6863"/>
      </a:lt2>
      <a:accent1>
        <a:srgbClr val="00808D"/>
      </a:accent1>
      <a:accent2>
        <a:srgbClr val="B94630"/>
      </a:accent2>
      <a:accent3>
        <a:srgbClr val="4E7D4B"/>
      </a:accent3>
      <a:accent4>
        <a:srgbClr val="004156"/>
      </a:accent4>
      <a:accent5>
        <a:srgbClr val="00808D"/>
      </a:accent5>
      <a:accent6>
        <a:srgbClr val="5F6863"/>
      </a:accent6>
      <a:hlink>
        <a:srgbClr val="0000FF"/>
      </a:hlink>
      <a:folHlink>
        <a:srgbClr val="800080"/>
      </a:folHlink>
    </a:clrScheme>
    <a:fontScheme name="Iowa Workforce Develo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451</TotalTime>
  <Words>521</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Iowa Workforce Development</vt:lpstr>
      <vt:lpstr>Iowa Vocational Rehabilitation Services: An Overview</vt:lpstr>
      <vt:lpstr>Iowa Vocational Rehabilitation Services (IVRS)</vt:lpstr>
      <vt:lpstr>IVRS</vt:lpstr>
      <vt:lpstr>IVRS</vt:lpstr>
      <vt:lpstr>Eligibility for IVRS is based on the significance of a disability</vt:lpstr>
      <vt:lpstr>PowerPoint Presentation</vt:lpstr>
      <vt:lpstr>Typical services include:</vt:lpstr>
      <vt:lpstr>Coordination with Workforce &amp; Employers</vt:lpstr>
      <vt:lpstr>Partnering</vt:lpstr>
      <vt:lpstr>GOALS</vt:lpstr>
      <vt:lpstr>Lee Ann Russo, Resource Manager leeann.russo@iowa.gov 319.290.4526 </vt:lpstr>
    </vt:vector>
  </TitlesOfParts>
  <Company>Iowa Workforce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Russo, Lee Ann [DVRS]</cp:lastModifiedBy>
  <cp:revision>25</cp:revision>
  <dcterms:created xsi:type="dcterms:W3CDTF">2018-06-13T15:03:45Z</dcterms:created>
  <dcterms:modified xsi:type="dcterms:W3CDTF">2018-10-01T13:18:28Z</dcterms:modified>
</cp:coreProperties>
</file>