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1" r:id="rId3"/>
    <p:sldId id="262" r:id="rId4"/>
    <p:sldId id="263" r:id="rId5"/>
    <p:sldId id="264" r:id="rId6"/>
    <p:sldId id="265" r:id="rId7"/>
    <p:sldId id="266" r:id="rId8"/>
    <p:sldId id="302" r:id="rId9"/>
    <p:sldId id="268" r:id="rId10"/>
    <p:sldId id="269" r:id="rId11"/>
    <p:sldId id="270" r:id="rId12"/>
    <p:sldId id="271" r:id="rId13"/>
    <p:sldId id="272" r:id="rId14"/>
    <p:sldId id="273" r:id="rId15"/>
    <p:sldId id="274" r:id="rId16"/>
    <p:sldId id="303" r:id="rId17"/>
    <p:sldId id="276" r:id="rId18"/>
    <p:sldId id="277" r:id="rId19"/>
    <p:sldId id="278" r:id="rId20"/>
    <p:sldId id="279" r:id="rId21"/>
    <p:sldId id="304" r:id="rId22"/>
    <p:sldId id="281" r:id="rId23"/>
    <p:sldId id="282" r:id="rId24"/>
    <p:sldId id="283" r:id="rId25"/>
    <p:sldId id="284" r:id="rId26"/>
    <p:sldId id="307"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260"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958"/>
    <a:srgbClr val="AFABAB"/>
    <a:srgbClr val="176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558" autoAdjust="0"/>
  </p:normalViewPr>
  <p:slideViewPr>
    <p:cSldViewPr snapToGrid="0">
      <p:cViewPr>
        <p:scale>
          <a:sx n="80" d="100"/>
          <a:sy n="80" d="100"/>
        </p:scale>
        <p:origin x="-306"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D856BE-682A-49CC-88EE-4FA9D6766ED5}"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AD5FDB-445F-468C-876D-87594A8B1E54}" type="slidenum">
              <a:rPr lang="en-US" smtClean="0"/>
              <a:t>‹#›</a:t>
            </a:fld>
            <a:endParaRPr lang="en-US"/>
          </a:p>
        </p:txBody>
      </p:sp>
    </p:spTree>
    <p:extLst>
      <p:ext uri="{BB962C8B-B14F-4D97-AF65-F5344CB8AC3E}">
        <p14:creationId xmlns:p14="http://schemas.microsoft.com/office/powerpoint/2010/main" val="144060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medicare.gov/what-medicare-covers/what-part-b-covers/should-i-join-a-clinical-research-study" TargetMode="External"/><Relationship Id="rId13" Type="http://schemas.openxmlformats.org/officeDocument/2006/relationships/hyperlink" Target="https://www.medicare.gov/coverage/mental-health-care-partial-hospitalization" TargetMode="External"/><Relationship Id="rId3" Type="http://schemas.openxmlformats.org/officeDocument/2006/relationships/hyperlink" Target="https://www.medicare.gov/what-medicare-covers/what-part-a-covers/medicare-part-a-coverage-hospital-care" TargetMode="External"/><Relationship Id="rId7" Type="http://schemas.openxmlformats.org/officeDocument/2006/relationships/hyperlink" Target="https://www.medicare.gov/coverage/home-health-services" TargetMode="External"/><Relationship Id="rId12" Type="http://schemas.openxmlformats.org/officeDocument/2006/relationships/hyperlink" Target="https://www.medicare.gov/coverage/mental-health-care-outpatien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edicare.gov/what-medicare-covers/what-part-a-covers/medicare-part-a-coverage-hospice" TargetMode="External"/><Relationship Id="rId11" Type="http://schemas.openxmlformats.org/officeDocument/2006/relationships/hyperlink" Target="https://www.medicare.gov/coverage/mental-health-care-inpatient" TargetMode="External"/><Relationship Id="rId5" Type="http://schemas.openxmlformats.org/officeDocument/2006/relationships/hyperlink" Target="https://www.medicare.gov/what-medicare-covers/what-part-a-covers/medicare-part-a-coverage-nursing-home-care" TargetMode="External"/><Relationship Id="rId15" Type="http://schemas.openxmlformats.org/officeDocument/2006/relationships/hyperlink" Target="https://www.medicare.gov/coverage/prescription-drugs-outpatient" TargetMode="External"/><Relationship Id="rId10" Type="http://schemas.openxmlformats.org/officeDocument/2006/relationships/hyperlink" Target="https://www.medicare.gov/what-medicare-covers/what-part-b-covers/durable-medical-equipment-dme" TargetMode="External"/><Relationship Id="rId4" Type="http://schemas.openxmlformats.org/officeDocument/2006/relationships/hyperlink" Target="https://www.medicare.gov/what-medicare-covers/what-part-a-covers/medicare-part-a-coverage-skilled-nursing-facility-care" TargetMode="External"/><Relationship Id="rId9" Type="http://schemas.openxmlformats.org/officeDocument/2006/relationships/hyperlink" Target="https://www.medicare.gov/coverage/ambulance-services" TargetMode="External"/><Relationship Id="rId14" Type="http://schemas.openxmlformats.org/officeDocument/2006/relationships/hyperlink" Target="https://www.medicare.gov/what-medicare-covers/what-part-b-covers/getting-a-second-opinion-before-surge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aps.google.com/?q=100+Centennial+Mall+North,+Ste.+240+%0d%0a+Lincoln,+NE+68508&amp;entry=gmail&amp;source=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kc.region.pass.cadre@ssa.gov"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to the</a:t>
            </a:r>
            <a:r>
              <a:rPr lang="en-US" baseline="0" dirty="0" smtClean="0"/>
              <a:t> first questions is “False”.</a:t>
            </a:r>
          </a:p>
          <a:p>
            <a:r>
              <a:rPr lang="en-US" baseline="0" dirty="0" smtClean="0"/>
              <a:t>The final answer is “it depends”.</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a:t>
            </a:fld>
            <a:endParaRPr lang="en-US"/>
          </a:p>
        </p:txBody>
      </p:sp>
    </p:spTree>
    <p:extLst>
      <p:ext uri="{BB962C8B-B14F-4D97-AF65-F5344CB8AC3E}">
        <p14:creationId xmlns:p14="http://schemas.microsoft.com/office/powerpoint/2010/main" val="15940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SSA pays you a month</a:t>
            </a:r>
            <a:r>
              <a:rPr lang="en-US" baseline="0" dirty="0" smtClean="0"/>
              <a:t> behind.</a:t>
            </a:r>
          </a:p>
          <a:p>
            <a:endParaRPr lang="en-US" baseline="0" dirty="0" smtClean="0"/>
          </a:p>
          <a:p>
            <a:r>
              <a:rPr lang="en-US" baseline="0" dirty="0" smtClean="0"/>
              <a:t>No one receives their last SSDI benefits payment</a:t>
            </a:r>
          </a:p>
          <a:p>
            <a:endParaRPr lang="en-US" baseline="0" dirty="0" smtClean="0"/>
          </a:p>
          <a:p>
            <a:r>
              <a:rPr lang="en-US" baseline="0" dirty="0" smtClean="0"/>
              <a:t>Explain the difference between “Ceased” and “Terminated”</a:t>
            </a:r>
          </a:p>
          <a:p>
            <a:endParaRPr lang="en-US" baseline="0" dirty="0" smtClean="0"/>
          </a:p>
          <a:p>
            <a:r>
              <a:rPr lang="en-US" baseline="0" dirty="0" smtClean="0"/>
              <a:t>On or off for 36 CONSECUTIVE months</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12</a:t>
            </a:fld>
            <a:endParaRPr lang="en-US"/>
          </a:p>
        </p:txBody>
      </p:sp>
    </p:spTree>
    <p:extLst>
      <p:ext uri="{BB962C8B-B14F-4D97-AF65-F5344CB8AC3E}">
        <p14:creationId xmlns:p14="http://schemas.microsoft.com/office/powerpoint/2010/main" val="67888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Termination only occurs</a:t>
            </a:r>
            <a:r>
              <a:rPr lang="en-US" baseline="0" dirty="0" smtClean="0"/>
              <a:t> (due to wages) once you have exhausted your EPE (36 months) and work at SGA level or higher one more time. Some customers will be in “EPE” for several years because they have not worked at SGA past the 36 months. </a:t>
            </a:r>
          </a:p>
          <a:p>
            <a:endParaRPr lang="en-US" baseline="0" dirty="0" smtClean="0"/>
          </a:p>
          <a:p>
            <a:r>
              <a:rPr lang="en-US" baseline="0" dirty="0" smtClean="0"/>
              <a:t>To find out when EPE started and ended; you will need a BPQY</a:t>
            </a:r>
          </a:p>
          <a:p>
            <a:endParaRPr lang="en-US" baseline="0" dirty="0" smtClean="0"/>
          </a:p>
          <a:p>
            <a:r>
              <a:rPr lang="en-US" baseline="0" dirty="0" smtClean="0"/>
              <a:t>Can request multiple EXR’s</a:t>
            </a:r>
          </a:p>
          <a:p>
            <a:endParaRPr lang="en-US" baseline="0" dirty="0" smtClean="0"/>
          </a:p>
        </p:txBody>
      </p:sp>
      <p:sp>
        <p:nvSpPr>
          <p:cNvPr id="4" name="Slide Number Placeholder 3"/>
          <p:cNvSpPr>
            <a:spLocks noGrp="1"/>
          </p:cNvSpPr>
          <p:nvPr>
            <p:ph type="sldNum" sz="quarter" idx="10"/>
          </p:nvPr>
        </p:nvSpPr>
        <p:spPr/>
        <p:txBody>
          <a:bodyPr/>
          <a:lstStyle/>
          <a:p>
            <a:fld id="{29AD5FDB-445F-468C-876D-87594A8B1E54}" type="slidenum">
              <a:rPr lang="en-US" smtClean="0"/>
              <a:t>13</a:t>
            </a:fld>
            <a:endParaRPr lang="en-US"/>
          </a:p>
        </p:txBody>
      </p:sp>
    </p:spTree>
    <p:extLst>
      <p:ext uri="{BB962C8B-B14F-4D97-AF65-F5344CB8AC3E}">
        <p14:creationId xmlns:p14="http://schemas.microsoft.com/office/powerpoint/2010/main" val="374856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IRWE</a:t>
            </a:r>
            <a:r>
              <a:rPr lang="en-US" baseline="0" dirty="0" smtClean="0"/>
              <a:t>s are best reported on an IRWE form. Think of IRWEs like SSA Flex Plans.</a:t>
            </a:r>
          </a:p>
          <a:p>
            <a:endParaRPr lang="en-US" baseline="0" dirty="0" smtClean="0"/>
          </a:p>
          <a:p>
            <a:r>
              <a:rPr lang="en-US" baseline="0" dirty="0" smtClean="0"/>
              <a:t>Subsidies are the easiest to request. Is a one-time process.</a:t>
            </a:r>
          </a:p>
          <a:p>
            <a:endParaRPr lang="en-US" baseline="0" dirty="0" smtClean="0"/>
          </a:p>
          <a:p>
            <a:r>
              <a:rPr lang="en-US" baseline="0" dirty="0" smtClean="0"/>
              <a:t>Special Conditions are usually seen as Job Coaches</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14</a:t>
            </a:fld>
            <a:endParaRPr lang="en-US"/>
          </a:p>
        </p:txBody>
      </p:sp>
    </p:spTree>
    <p:extLst>
      <p:ext uri="{BB962C8B-B14F-4D97-AF65-F5344CB8AC3E}">
        <p14:creationId xmlns:p14="http://schemas.microsoft.com/office/powerpoint/2010/main" val="10817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93 months</a:t>
            </a:r>
            <a:r>
              <a:rPr lang="en-US" baseline="0" dirty="0" smtClean="0"/>
              <a:t> of EMPC will be for Medicare Part A</a:t>
            </a:r>
          </a:p>
          <a:p>
            <a:endParaRPr lang="en-US" baseline="0" dirty="0" smtClean="0"/>
          </a:p>
          <a:p>
            <a:r>
              <a:rPr lang="en-US" baseline="0" dirty="0" smtClean="0"/>
              <a:t>Can purchase beyond EPMC</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15</a:t>
            </a:fld>
            <a:endParaRPr lang="en-US"/>
          </a:p>
        </p:txBody>
      </p:sp>
    </p:spTree>
    <p:extLst>
      <p:ext uri="{BB962C8B-B14F-4D97-AF65-F5344CB8AC3E}">
        <p14:creationId xmlns:p14="http://schemas.microsoft.com/office/powerpoint/2010/main" val="28869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A:</a:t>
            </a:r>
          </a:p>
          <a:p>
            <a:r>
              <a:rPr lang="en-US" sz="1200" b="0" i="0" u="none" strike="noStrike" kern="1200" dirty="0" smtClean="0">
                <a:solidFill>
                  <a:schemeClr val="tx1"/>
                </a:solidFill>
                <a:effectLst/>
                <a:latin typeface="+mn-lt"/>
                <a:ea typeface="+mn-ea"/>
                <a:cs typeface="+mn-cs"/>
                <a:hlinkClick r:id="rId3" tooltip="Medicare Part A coverage–hospital care"/>
              </a:rPr>
              <a:t>Inpatient care in a hospital</a:t>
            </a:r>
            <a:endParaRPr lang="en-US" sz="1200" b="0" i="0" u="non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tooltip="Medicare Part A coverage—skilled nursing facility care"/>
              </a:rPr>
              <a:t>Skilled nursing facility care</a:t>
            </a:r>
            <a:endParaRPr lang="en-US" sz="1200" b="0" i="0" u="non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5" tooltip="Medicare Part A coverage—nursing home care"/>
              </a:rPr>
              <a:t>Inpatient care in a skilled nursing facility (not custodial or long-term care)</a:t>
            </a:r>
            <a:endParaRPr lang="en-US" sz="1200" b="0" i="0" u="non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6" tooltip="Medicare Part A coverage—hospice"/>
              </a:rPr>
              <a:t>Hospice care</a:t>
            </a:r>
            <a:endParaRPr lang="en-US" sz="1200" b="0" i="0" u="non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7" tooltip="Home health services"/>
              </a:rPr>
              <a:t>Home health care</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Part B: </a:t>
            </a:r>
          </a:p>
          <a:p>
            <a:r>
              <a:rPr lang="en-US" sz="1200" b="0" i="0" u="none" strike="noStrike" kern="1200" dirty="0" smtClean="0">
                <a:solidFill>
                  <a:schemeClr val="tx1"/>
                </a:solidFill>
                <a:effectLst/>
                <a:latin typeface="+mn-lt"/>
                <a:ea typeface="+mn-ea"/>
                <a:cs typeface="+mn-cs"/>
                <a:hlinkClick r:id="rId8" tooltip="Should I join a clinical research study?"/>
              </a:rPr>
              <a:t>Clinical research</a:t>
            </a:r>
            <a:r>
              <a:rPr lang="en-US" sz="1200" b="0" i="0" kern="1200" dirty="0" smtClean="0">
                <a:solidFill>
                  <a:schemeClr val="tx1"/>
                </a:solidFill>
                <a:effectLst/>
                <a:latin typeface="+mn-lt"/>
                <a:ea typeface="+mn-ea"/>
                <a:cs typeface="+mn-cs"/>
              </a:rPr>
              <a:t>  </a:t>
            </a:r>
          </a:p>
          <a:p>
            <a:r>
              <a:rPr lang="en-US" sz="1200" b="0" i="0" u="none" strike="noStrike" kern="1200" dirty="0" smtClean="0">
                <a:solidFill>
                  <a:schemeClr val="tx1"/>
                </a:solidFill>
                <a:effectLst/>
                <a:latin typeface="+mn-lt"/>
                <a:ea typeface="+mn-ea"/>
                <a:cs typeface="+mn-cs"/>
                <a:hlinkClick r:id="rId9" tooltip="Ambulance services"/>
              </a:rPr>
              <a:t>Ambulance services</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0" tooltip="Durable medical equipment (DME)"/>
              </a:rPr>
              <a:t>Durable medical equipment (DME)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Mental health</a:t>
            </a:r>
          </a:p>
          <a:p>
            <a:pPr lvl="1"/>
            <a:r>
              <a:rPr lang="en-US" sz="1200" b="0" i="0" u="none" strike="noStrike" kern="1200" dirty="0" smtClean="0">
                <a:solidFill>
                  <a:schemeClr val="tx1"/>
                </a:solidFill>
                <a:effectLst/>
                <a:latin typeface="+mn-lt"/>
                <a:ea typeface="+mn-ea"/>
                <a:cs typeface="+mn-cs"/>
                <a:hlinkClick r:id="rId11" tooltip="Mental health care (inpatient)"/>
              </a:rPr>
              <a:t>Inpatient</a:t>
            </a:r>
            <a:endParaRPr lang="en-US" sz="1200" b="0" i="0" kern="1200" dirty="0" smtClean="0">
              <a:solidFill>
                <a:schemeClr val="tx1"/>
              </a:solidFill>
              <a:effectLst/>
              <a:latin typeface="+mn-lt"/>
              <a:ea typeface="+mn-ea"/>
              <a:cs typeface="+mn-cs"/>
            </a:endParaRPr>
          </a:p>
          <a:p>
            <a:pPr lvl="1"/>
            <a:r>
              <a:rPr lang="en-US" sz="1200" b="0" i="0" u="none" strike="noStrike" kern="1200" dirty="0" smtClean="0">
                <a:solidFill>
                  <a:schemeClr val="tx1"/>
                </a:solidFill>
                <a:effectLst/>
                <a:latin typeface="+mn-lt"/>
                <a:ea typeface="+mn-ea"/>
                <a:cs typeface="+mn-cs"/>
                <a:hlinkClick r:id="rId12" tooltip="Mental health care (outpatient)"/>
              </a:rPr>
              <a:t>Outpatient</a:t>
            </a:r>
            <a:endParaRPr lang="en-US" sz="1200" b="0" i="0" kern="1200" dirty="0" smtClean="0">
              <a:solidFill>
                <a:schemeClr val="tx1"/>
              </a:solidFill>
              <a:effectLst/>
              <a:latin typeface="+mn-lt"/>
              <a:ea typeface="+mn-ea"/>
              <a:cs typeface="+mn-cs"/>
            </a:endParaRPr>
          </a:p>
          <a:p>
            <a:pPr lvl="1"/>
            <a:r>
              <a:rPr lang="en-US" sz="1200" b="0" i="0" u="none" strike="noStrike" kern="1200" dirty="0" smtClean="0">
                <a:solidFill>
                  <a:schemeClr val="tx1"/>
                </a:solidFill>
                <a:effectLst/>
                <a:latin typeface="+mn-lt"/>
                <a:ea typeface="+mn-ea"/>
                <a:cs typeface="+mn-cs"/>
                <a:hlinkClick r:id="rId13" tooltip="Mental health care (partial hospitalization) "/>
              </a:rPr>
              <a:t>Partial hospitalization</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4" tooltip="Getting a second opinion before surgery"/>
              </a:rPr>
              <a:t>Getting a second opinion before surgery</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5" tooltip="Prescription drugs (outpatient)"/>
              </a:rPr>
              <a:t>Limited outpatient prescription drugs</a:t>
            </a:r>
            <a:endParaRPr lang="en-US" sz="1200" b="0" i="0" kern="1200" dirty="0" smtClean="0">
              <a:solidFill>
                <a:schemeClr val="tx1"/>
              </a:solidFill>
              <a:effectLst/>
              <a:latin typeface="+mn-lt"/>
              <a:ea typeface="+mn-ea"/>
              <a:cs typeface="+mn-cs"/>
            </a:endParaRPr>
          </a:p>
          <a:p>
            <a:endParaRPr lang="en-US" sz="1200" b="0" i="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16</a:t>
            </a:fld>
            <a:endParaRPr lang="en-US"/>
          </a:p>
        </p:txBody>
      </p:sp>
    </p:spTree>
    <p:extLst>
      <p:ext uri="{BB962C8B-B14F-4D97-AF65-F5344CB8AC3E}">
        <p14:creationId xmlns:p14="http://schemas.microsoft.com/office/powerpoint/2010/main" val="4047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Iowa due to the Managed</a:t>
            </a:r>
            <a:r>
              <a:rPr lang="en-US" baseline="0" dirty="0" smtClean="0"/>
              <a:t> Care Organizations; you card will come from:</a:t>
            </a:r>
          </a:p>
          <a:p>
            <a:r>
              <a:rPr lang="en-US" baseline="0" dirty="0" err="1" smtClean="0"/>
              <a:t>Amerigroup</a:t>
            </a:r>
            <a:endParaRPr lang="en-US" baseline="0" dirty="0" smtClean="0"/>
          </a:p>
          <a:p>
            <a:r>
              <a:rPr lang="en-US" baseline="0" dirty="0" smtClean="0"/>
              <a:t>United Healthcare</a:t>
            </a:r>
          </a:p>
          <a:p>
            <a:endParaRPr lang="en-US" baseline="0" dirty="0" smtClean="0"/>
          </a:p>
          <a:p>
            <a:r>
              <a:rPr lang="en-US" baseline="0" dirty="0" smtClean="0"/>
              <a:t>Iowa MEPD website: https://dhs.iowa.gov/ime/members/medicaid-a-to-z/mepd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17</a:t>
            </a:fld>
            <a:endParaRPr lang="en-US"/>
          </a:p>
        </p:txBody>
      </p:sp>
    </p:spTree>
    <p:extLst>
      <p:ext uri="{BB962C8B-B14F-4D97-AF65-F5344CB8AC3E}">
        <p14:creationId xmlns:p14="http://schemas.microsoft.com/office/powerpoint/2010/main" val="272974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SSI you must pay for Rent</a:t>
            </a:r>
            <a:r>
              <a:rPr lang="en-US" baseline="0" dirty="0" smtClean="0"/>
              <a:t> or you will have 1/3</a:t>
            </a:r>
            <a:r>
              <a:rPr lang="en-US" baseline="30000" dirty="0" smtClean="0"/>
              <a:t>rd</a:t>
            </a:r>
            <a:r>
              <a:rPr lang="en-US" baseline="0" dirty="0" smtClean="0"/>
              <a:t> of your check reduced.</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19</a:t>
            </a:fld>
            <a:endParaRPr lang="en-US"/>
          </a:p>
        </p:txBody>
      </p:sp>
    </p:spTree>
    <p:extLst>
      <p:ext uri="{BB962C8B-B14F-4D97-AF65-F5344CB8AC3E}">
        <p14:creationId xmlns:p14="http://schemas.microsoft.com/office/powerpoint/2010/main" val="260090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paper and</a:t>
            </a:r>
            <a:r>
              <a:rPr lang="en-US" baseline="0" dirty="0" smtClean="0"/>
              <a:t> online application</a:t>
            </a:r>
            <a:endParaRPr lang="en-US" dirty="0" smtClean="0"/>
          </a:p>
          <a:p>
            <a:endParaRPr lang="en-US" dirty="0" smtClean="0"/>
          </a:p>
          <a:p>
            <a:r>
              <a:rPr lang="en-US" dirty="0" smtClean="0"/>
              <a:t>Iowa Medicaid Website:</a:t>
            </a:r>
            <a:r>
              <a:rPr lang="en-US" baseline="0" dirty="0" smtClean="0"/>
              <a:t> https://dhs.iowa.gov/how-to-apply</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20</a:t>
            </a:fld>
            <a:endParaRPr lang="en-US"/>
          </a:p>
        </p:txBody>
      </p:sp>
    </p:spTree>
    <p:extLst>
      <p:ext uri="{BB962C8B-B14F-4D97-AF65-F5344CB8AC3E}">
        <p14:creationId xmlns:p14="http://schemas.microsoft.com/office/powerpoint/2010/main" val="354045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2</a:t>
            </a:r>
            <a:r>
              <a:rPr lang="en-US" baseline="0" dirty="0" smtClean="0"/>
              <a:t> INDIVIDUALS s each receive SSI benefits of $1,542 per month</a:t>
            </a:r>
          </a:p>
          <a:p>
            <a:endParaRPr lang="en-US" baseline="0" dirty="0" smtClean="0"/>
          </a:p>
          <a:p>
            <a:r>
              <a:rPr lang="en-US" baseline="0" dirty="0" smtClean="0"/>
              <a:t>One couple receives $1,157 per month </a:t>
            </a:r>
          </a:p>
          <a:p>
            <a:endParaRPr lang="en-US" baseline="0" dirty="0" smtClean="0"/>
          </a:p>
          <a:p>
            <a:r>
              <a:rPr lang="en-US" baseline="0" dirty="0" smtClean="0"/>
              <a:t>Almost a $400 per month difference</a:t>
            </a:r>
          </a:p>
          <a:p>
            <a:endParaRPr lang="en-US" baseline="0" dirty="0" smtClean="0"/>
          </a:p>
          <a:p>
            <a:r>
              <a:rPr lang="en-US" baseline="0" dirty="0" smtClean="0"/>
              <a:t>Holding out as eligible couple (bills, leases, tax returns, introductions)</a:t>
            </a:r>
          </a:p>
        </p:txBody>
      </p:sp>
      <p:sp>
        <p:nvSpPr>
          <p:cNvPr id="4" name="Slide Number Placeholder 3"/>
          <p:cNvSpPr>
            <a:spLocks noGrp="1"/>
          </p:cNvSpPr>
          <p:nvPr>
            <p:ph type="sldNum" sz="quarter" idx="10"/>
          </p:nvPr>
        </p:nvSpPr>
        <p:spPr/>
        <p:txBody>
          <a:bodyPr/>
          <a:lstStyle/>
          <a:p>
            <a:fld id="{29AD5FDB-445F-468C-876D-87594A8B1E54}" type="slidenum">
              <a:rPr lang="en-US" smtClean="0"/>
              <a:t>21</a:t>
            </a:fld>
            <a:endParaRPr lang="en-US"/>
          </a:p>
        </p:txBody>
      </p:sp>
    </p:spTree>
    <p:extLst>
      <p:ext uri="{BB962C8B-B14F-4D97-AF65-F5344CB8AC3E}">
        <p14:creationId xmlns:p14="http://schemas.microsoft.com/office/powerpoint/2010/main" val="379276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22</a:t>
            </a:fld>
            <a:endParaRPr lang="en-US"/>
          </a:p>
        </p:txBody>
      </p:sp>
    </p:spTree>
    <p:extLst>
      <p:ext uri="{BB962C8B-B14F-4D97-AF65-F5344CB8AC3E}">
        <p14:creationId xmlns:p14="http://schemas.microsoft.com/office/powerpoint/2010/main" val="236017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Cash Benefits:</a:t>
            </a:r>
            <a:r>
              <a:rPr lang="en-US" baseline="0" dirty="0" smtClean="0"/>
              <a:t> SSDI/SSI Payments</a:t>
            </a:r>
          </a:p>
          <a:p>
            <a:endParaRPr lang="en-US" baseline="0" dirty="0" smtClean="0"/>
          </a:p>
          <a:p>
            <a:r>
              <a:rPr lang="en-US" baseline="0" dirty="0" smtClean="0"/>
              <a:t>Healthcare: Medicaid/Medicare</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a:t>
            </a:fld>
            <a:endParaRPr lang="en-US"/>
          </a:p>
        </p:txBody>
      </p:sp>
    </p:spTree>
    <p:extLst>
      <p:ext uri="{BB962C8B-B14F-4D97-AF65-F5344CB8AC3E}">
        <p14:creationId xmlns:p14="http://schemas.microsoft.com/office/powerpoint/2010/main" val="95322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 have the calendar</a:t>
            </a:r>
            <a:r>
              <a:rPr lang="en-US" baseline="0" dirty="0" smtClean="0"/>
              <a:t> month to spend the money down. </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25</a:t>
            </a:fld>
            <a:endParaRPr lang="en-US"/>
          </a:p>
        </p:txBody>
      </p:sp>
    </p:spTree>
    <p:extLst>
      <p:ext uri="{BB962C8B-B14F-4D97-AF65-F5344CB8AC3E}">
        <p14:creationId xmlns:p14="http://schemas.microsoft.com/office/powerpoint/2010/main" val="205929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2-month lag:</a:t>
            </a:r>
          </a:p>
          <a:p>
            <a:r>
              <a:rPr lang="en-US" dirty="0" smtClean="0"/>
              <a:t>January</a:t>
            </a:r>
            <a:r>
              <a:rPr lang="en-US" baseline="0" dirty="0" smtClean="0"/>
              <a:t> impacts March</a:t>
            </a:r>
          </a:p>
          <a:p>
            <a:r>
              <a:rPr lang="en-US" baseline="0" dirty="0" smtClean="0"/>
              <a:t>February impacts April</a:t>
            </a:r>
          </a:p>
          <a:p>
            <a:r>
              <a:rPr lang="en-US" baseline="0" dirty="0" smtClean="0"/>
              <a:t>November impact January</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28</a:t>
            </a:fld>
            <a:endParaRPr lang="en-US"/>
          </a:p>
        </p:txBody>
      </p:sp>
    </p:spTree>
    <p:extLst>
      <p:ext uri="{BB962C8B-B14F-4D97-AF65-F5344CB8AC3E}">
        <p14:creationId xmlns:p14="http://schemas.microsoft.com/office/powerpoint/2010/main" val="188312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Earnings</a:t>
            </a:r>
            <a:r>
              <a:rPr lang="en-US" baseline="0" dirty="0" smtClean="0"/>
              <a:t> are typically annualized; once your monthly income would equal the annual level; 1619b may end. </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29</a:t>
            </a:fld>
            <a:endParaRPr lang="en-US"/>
          </a:p>
        </p:txBody>
      </p:sp>
    </p:spTree>
    <p:extLst>
      <p:ext uri="{BB962C8B-B14F-4D97-AF65-F5344CB8AC3E}">
        <p14:creationId xmlns:p14="http://schemas.microsoft.com/office/powerpoint/2010/main" val="139030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Spotlight</a:t>
            </a:r>
            <a:r>
              <a:rPr lang="en-US" baseline="0" dirty="0" smtClean="0"/>
              <a:t> on SEIE: https://www.ssa.gov/ssi/spotlights/spot-student-earned-income.htm</a:t>
            </a:r>
          </a:p>
          <a:p>
            <a:r>
              <a:rPr lang="en-US" baseline="0" dirty="0" smtClean="0"/>
              <a:t> </a:t>
            </a:r>
          </a:p>
          <a:p>
            <a:r>
              <a:rPr lang="en-US" baseline="0" dirty="0" smtClean="0"/>
              <a:t>Ideal for summer jobs as well. </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31</a:t>
            </a:fld>
            <a:endParaRPr lang="en-US"/>
          </a:p>
        </p:txBody>
      </p:sp>
    </p:spTree>
    <p:extLst>
      <p:ext uri="{BB962C8B-B14F-4D97-AF65-F5344CB8AC3E}">
        <p14:creationId xmlns:p14="http://schemas.microsoft.com/office/powerpoint/2010/main" val="906352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Social Security Administration</a:t>
            </a:r>
          </a:p>
          <a:p>
            <a:r>
              <a:rPr lang="en-US" sz="1200" b="0" i="0" kern="1200" dirty="0" smtClean="0">
                <a:solidFill>
                  <a:schemeClr val="tx1"/>
                </a:solidFill>
                <a:effectLst/>
                <a:latin typeface="+mn-lt"/>
                <a:ea typeface="+mn-ea"/>
                <a:cs typeface="+mn-cs"/>
              </a:rPr>
              <a:t>PASS Cadre</a:t>
            </a:r>
          </a:p>
          <a:p>
            <a:r>
              <a:rPr lang="en-US" sz="1200" b="0" i="0" kern="1200" dirty="0" smtClean="0">
                <a:solidFill>
                  <a:schemeClr val="tx1"/>
                </a:solidFill>
                <a:effectLst/>
                <a:latin typeface="+mn-lt"/>
                <a:ea typeface="+mn-ea"/>
                <a:cs typeface="+mn-cs"/>
                <a:hlinkClick r:id="rId3"/>
              </a:rPr>
              <a:t>100 Centennial Mall North, Ste. 240</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hlinkClick r:id="rId3"/>
              </a:rPr>
              <a:t>Lincoln, NE 68508</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Ph</a:t>
            </a:r>
            <a:r>
              <a:rPr lang="en-US" sz="1200" b="0" i="0" kern="1200" dirty="0" smtClean="0">
                <a:solidFill>
                  <a:schemeClr val="tx1"/>
                </a:solidFill>
                <a:effectLst/>
                <a:latin typeface="+mn-lt"/>
                <a:ea typeface="+mn-ea"/>
                <a:cs typeface="+mn-cs"/>
              </a:rPr>
              <a:t>: 866-592-1755 x 23014</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Fax: 402-437-5864</a:t>
            </a:r>
          </a:p>
          <a:p>
            <a:r>
              <a:rPr lang="en-US" sz="1200" b="0" i="0" kern="1200" dirty="0" smtClean="0">
                <a:solidFill>
                  <a:schemeClr val="tx1"/>
                </a:solidFill>
                <a:effectLst/>
                <a:latin typeface="+mn-lt"/>
                <a:ea typeface="+mn-ea"/>
                <a:cs typeface="+mn-cs"/>
                <a:hlinkClick r:id="rId4"/>
              </a:rPr>
              <a:t>kc.region.pass.cadre@ssa.gov</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33</a:t>
            </a:fld>
            <a:endParaRPr lang="en-US"/>
          </a:p>
        </p:txBody>
      </p:sp>
    </p:spTree>
    <p:extLst>
      <p:ext uri="{BB962C8B-B14F-4D97-AF65-F5344CB8AC3E}">
        <p14:creationId xmlns:p14="http://schemas.microsoft.com/office/powerpoint/2010/main" val="885899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Definitely</a:t>
            </a:r>
            <a:r>
              <a:rPr lang="en-US" baseline="0" dirty="0" smtClean="0"/>
              <a:t> refer to a Certified Benefits Planner</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35</a:t>
            </a:fld>
            <a:endParaRPr lang="en-US"/>
          </a:p>
        </p:txBody>
      </p:sp>
    </p:spTree>
    <p:extLst>
      <p:ext uri="{BB962C8B-B14F-4D97-AF65-F5344CB8AC3E}">
        <p14:creationId xmlns:p14="http://schemas.microsoft.com/office/powerpoint/2010/main" val="191178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Timely Progress:</a:t>
            </a:r>
            <a:r>
              <a:rPr lang="en-US" baseline="0" dirty="0" smtClean="0"/>
              <a:t> https://yourtickettowork.ssa.gov/program-operations/requirements.html</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37</a:t>
            </a:fld>
            <a:endParaRPr lang="en-US"/>
          </a:p>
        </p:txBody>
      </p:sp>
    </p:spTree>
    <p:extLst>
      <p:ext uri="{BB962C8B-B14F-4D97-AF65-F5344CB8AC3E}">
        <p14:creationId xmlns:p14="http://schemas.microsoft.com/office/powerpoint/2010/main" val="412444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err="1" smtClean="0"/>
              <a:t>IowaWorks</a:t>
            </a:r>
            <a:r>
              <a:rPr lang="en-US" dirty="0" smtClean="0"/>
              <a:t> office are Employment</a:t>
            </a:r>
            <a:r>
              <a:rPr lang="en-US" baseline="0" dirty="0" smtClean="0"/>
              <a:t> Networks</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38</a:t>
            </a:fld>
            <a:endParaRPr lang="en-US"/>
          </a:p>
        </p:txBody>
      </p:sp>
    </p:spTree>
    <p:extLst>
      <p:ext uri="{BB962C8B-B14F-4D97-AF65-F5344CB8AC3E}">
        <p14:creationId xmlns:p14="http://schemas.microsoft.com/office/powerpoint/2010/main" val="237849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timely</a:t>
            </a:r>
            <a:r>
              <a:rPr lang="en-US" baseline="0" dirty="0" smtClean="0"/>
              <a:t> and accurate reporting for the customer or their supports</a:t>
            </a:r>
          </a:p>
          <a:p>
            <a:endParaRPr lang="en-US" baseline="0" dirty="0" smtClean="0"/>
          </a:p>
          <a:p>
            <a:r>
              <a:rPr lang="en-US" baseline="0" dirty="0" smtClean="0"/>
              <a:t>SSA has a really big “but”; for most rules there may exist a caveat</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4</a:t>
            </a:fld>
            <a:endParaRPr lang="en-US"/>
          </a:p>
        </p:txBody>
      </p:sp>
    </p:spTree>
    <p:extLst>
      <p:ext uri="{BB962C8B-B14F-4D97-AF65-F5344CB8AC3E}">
        <p14:creationId xmlns:p14="http://schemas.microsoft.com/office/powerpoint/2010/main" val="159134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sz="quarter" idx="1"/>
          </p:nvPr>
        </p:nvSpPr>
        <p:spPr>
          <a:noFill/>
        </p:spPr>
        <p:txBody>
          <a:bodyPr/>
          <a:lstStyle/>
          <a:p>
            <a:pPr eaLnBrk="1" hangingPunct="1">
              <a:spcBef>
                <a:spcPct val="0"/>
              </a:spcBef>
            </a:pPr>
            <a:r>
              <a:rPr lang="en-US" dirty="0" smtClean="0">
                <a:latin typeface="Times New Roman" pitchFamily="18" charset="0"/>
                <a:ea typeface="MS PGothic" pitchFamily="34" charset="-128"/>
              </a:rPr>
              <a:t>Explain to participants that the basis for establishing disability is outlined in  the definition of disability found in Section 223(d) of the Social Security Act.  </a:t>
            </a:r>
          </a:p>
          <a:p>
            <a:pPr eaLnBrk="1" hangingPunct="1">
              <a:spcBef>
                <a:spcPct val="0"/>
              </a:spcBef>
            </a:pPr>
            <a:endParaRPr lang="en-US" dirty="0" smtClean="0">
              <a:latin typeface="Times New Roman" pitchFamily="18" charset="0"/>
              <a:ea typeface="MS PGothic" pitchFamily="34" charset="-128"/>
            </a:endParaRPr>
          </a:p>
          <a:p>
            <a:pPr eaLnBrk="1" hangingPunct="1">
              <a:spcBef>
                <a:spcPct val="0"/>
              </a:spcBef>
            </a:pPr>
            <a:r>
              <a:rPr lang="en-US" dirty="0" smtClean="0">
                <a:latin typeface="Times New Roman" pitchFamily="18" charset="0"/>
                <a:ea typeface="MS PGothic" pitchFamily="34" charset="-128"/>
              </a:rPr>
              <a:t>If preferred, you can use the following slide to further break the definition down.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SSA looks</a:t>
            </a:r>
            <a:r>
              <a:rPr lang="en-US" baseline="0" dirty="0" smtClean="0"/>
              <a:t> at returning to work like entering a pool. For most customers; moving from work to off of benefits completely requires multiple small steps. </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6</a:t>
            </a:fld>
            <a:endParaRPr lang="en-US"/>
          </a:p>
        </p:txBody>
      </p:sp>
    </p:spTree>
    <p:extLst>
      <p:ext uri="{BB962C8B-B14F-4D97-AF65-F5344CB8AC3E}">
        <p14:creationId xmlns:p14="http://schemas.microsoft.com/office/powerpoint/2010/main" val="381979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7</a:t>
            </a:fld>
            <a:endParaRPr lang="en-US"/>
          </a:p>
        </p:txBody>
      </p:sp>
    </p:spTree>
    <p:extLst>
      <p:ext uri="{BB962C8B-B14F-4D97-AF65-F5344CB8AC3E}">
        <p14:creationId xmlns:p14="http://schemas.microsoft.com/office/powerpoint/2010/main" val="315863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SSDI is similar</a:t>
            </a:r>
            <a:r>
              <a:rPr lang="en-US" baseline="0" dirty="0" smtClean="0"/>
              <a:t> to hitting fast forward on retirement. Someone has paid into the system.</a:t>
            </a:r>
          </a:p>
          <a:p>
            <a:endParaRPr lang="en-US" baseline="0" dirty="0" smtClean="0"/>
          </a:p>
          <a:p>
            <a:r>
              <a:rPr lang="en-US" baseline="0" dirty="0" smtClean="0"/>
              <a:t>SSI is a needs based (welfare) program. SSI is a “last resort” program. Must be disabled and poor</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8</a:t>
            </a:fld>
            <a:endParaRPr lang="en-US"/>
          </a:p>
        </p:txBody>
      </p:sp>
    </p:spTree>
    <p:extLst>
      <p:ext uri="{BB962C8B-B14F-4D97-AF65-F5344CB8AC3E}">
        <p14:creationId xmlns:p14="http://schemas.microsoft.com/office/powerpoint/2010/main" val="270541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or nothing program based on the customer’s earned</a:t>
            </a:r>
            <a:r>
              <a:rPr lang="en-US" baseline="0" dirty="0" smtClean="0"/>
              <a:t> income.</a:t>
            </a:r>
          </a:p>
          <a:p>
            <a:endParaRPr lang="en-US" baseline="0" dirty="0" smtClean="0"/>
          </a:p>
          <a:p>
            <a:r>
              <a:rPr lang="en-US" baseline="0" dirty="0" smtClean="0"/>
              <a:t>For SSA’s purposes resources, unearned income, spousal wages, etc. do not matter</a:t>
            </a:r>
          </a:p>
          <a:p>
            <a:endParaRPr lang="en-US" baseline="0" dirty="0" smtClean="0"/>
          </a:p>
          <a:p>
            <a:r>
              <a:rPr lang="en-US" baseline="0" dirty="0" smtClean="0"/>
              <a:t>May matter very much to DHS (Medicaid, SNAP, CCA)</a:t>
            </a:r>
          </a:p>
          <a:p>
            <a:endParaRPr lang="en-US" baseline="0" dirty="0" smtClean="0"/>
          </a:p>
          <a:p>
            <a:r>
              <a:rPr lang="en-US" baseline="0" dirty="0" smtClean="0"/>
              <a:t>Can win the lottery and keep SSDI benefits</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9</a:t>
            </a:fld>
            <a:endParaRPr lang="en-US"/>
          </a:p>
        </p:txBody>
      </p:sp>
    </p:spTree>
    <p:extLst>
      <p:ext uri="{BB962C8B-B14F-4D97-AF65-F5344CB8AC3E}">
        <p14:creationId xmlns:p14="http://schemas.microsoft.com/office/powerpoint/2010/main" val="358272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 Work</a:t>
            </a:r>
            <a:r>
              <a:rPr lang="en-US" baseline="0" dirty="0" smtClean="0"/>
              <a:t> is how it sounds; SSA wants you to try working.</a:t>
            </a:r>
          </a:p>
          <a:p>
            <a:endParaRPr lang="en-US" baseline="0" dirty="0" smtClean="0"/>
          </a:p>
          <a:p>
            <a:r>
              <a:rPr lang="en-US" baseline="0" dirty="0" smtClean="0"/>
              <a:t>Trial Work allows you to work and keep you benefits. It’s a house without a roof; but does have a basement. </a:t>
            </a:r>
          </a:p>
          <a:p>
            <a:endParaRPr lang="en-US" baseline="0" dirty="0" smtClean="0"/>
          </a:p>
          <a:p>
            <a:r>
              <a:rPr lang="en-US" baseline="0" dirty="0" smtClean="0"/>
              <a:t>Months do not have to be consecutive; any TWP month which is over 60 months old is reinstated as long as you have not used all of  the 9 service months.</a:t>
            </a:r>
          </a:p>
          <a:p>
            <a:endParaRPr lang="en-US" baseline="0" dirty="0" smtClean="0"/>
          </a:p>
          <a:p>
            <a:r>
              <a:rPr lang="en-US" baseline="0" dirty="0" smtClean="0"/>
              <a:t>No other work incentives can be used during TWP. For customers who have worked since getting on benefits; a BPQY is needed.</a:t>
            </a:r>
            <a:endParaRPr lang="en-US" dirty="0"/>
          </a:p>
        </p:txBody>
      </p:sp>
      <p:sp>
        <p:nvSpPr>
          <p:cNvPr id="4" name="Slide Number Placeholder 3"/>
          <p:cNvSpPr>
            <a:spLocks noGrp="1"/>
          </p:cNvSpPr>
          <p:nvPr>
            <p:ph type="sldNum" sz="quarter" idx="10"/>
          </p:nvPr>
        </p:nvSpPr>
        <p:spPr/>
        <p:txBody>
          <a:bodyPr/>
          <a:lstStyle/>
          <a:p>
            <a:fld id="{29AD5FDB-445F-468C-876D-87594A8B1E54}" type="slidenum">
              <a:rPr lang="en-US" smtClean="0"/>
              <a:t>11</a:t>
            </a:fld>
            <a:endParaRPr lang="en-US"/>
          </a:p>
        </p:txBody>
      </p:sp>
    </p:spTree>
    <p:extLst>
      <p:ext uri="{BB962C8B-B14F-4D97-AF65-F5344CB8AC3E}">
        <p14:creationId xmlns:p14="http://schemas.microsoft.com/office/powerpoint/2010/main" val="127503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921525" cy="6858000"/>
          </a:xfrm>
          <a:prstGeom prst="rect">
            <a:avLst/>
          </a:prstGeom>
        </p:spPr>
      </p:pic>
    </p:spTree>
    <p:extLst>
      <p:ext uri="{BB962C8B-B14F-4D97-AF65-F5344CB8AC3E}">
        <p14:creationId xmlns:p14="http://schemas.microsoft.com/office/powerpoint/2010/main" val="858048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11/7/2018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17215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11/7/2018</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81200"/>
            <a:ext cx="53848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3848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09600" y="4000500"/>
            <a:ext cx="10972800" cy="1866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7205133" y="6041362"/>
            <a:ext cx="911939" cy="365125"/>
          </a:xfrm>
          <a:prstGeom prst="rect">
            <a:avLst/>
          </a:prstGeom>
          <a:ln/>
        </p:spPr>
        <p:txBody>
          <a:bodyPr/>
          <a:lstStyle>
            <a:lvl1pPr>
              <a:defRPr/>
            </a:lvl1pPr>
          </a:lstStyle>
          <a:p>
            <a:pPr>
              <a:defRPr/>
            </a:pPr>
            <a:endParaRPr lang="en-US" altLang="en-US"/>
          </a:p>
        </p:txBody>
      </p:sp>
      <p:sp>
        <p:nvSpPr>
          <p:cNvPr id="7" name="Footer Placeholder 6"/>
          <p:cNvSpPr>
            <a:spLocks noGrp="1" noChangeArrowheads="1"/>
          </p:cNvSpPr>
          <p:nvPr>
            <p:ph type="ftr" sz="quarter" idx="11"/>
          </p:nvPr>
        </p:nvSpPr>
        <p:spPr>
          <a:xfrm>
            <a:off x="677334" y="6041362"/>
            <a:ext cx="6297612" cy="365125"/>
          </a:xfrm>
          <a:prstGeom prst="rect">
            <a:avLst/>
          </a:prstGeom>
          <a:ln/>
        </p:spPr>
        <p:txBody>
          <a:bodyPr/>
          <a:lstStyle>
            <a:lvl1pPr>
              <a:defRPr/>
            </a:lvl1pPr>
          </a:lstStyle>
          <a:p>
            <a:pPr>
              <a:defRPr/>
            </a:pPr>
            <a:endParaRPr lang="en-US" altLang="en-US"/>
          </a:p>
        </p:txBody>
      </p:sp>
      <p:sp>
        <p:nvSpPr>
          <p:cNvPr id="8" name="Slide Number Placeholder 7"/>
          <p:cNvSpPr>
            <a:spLocks noGrp="1" noChangeArrowheads="1"/>
          </p:cNvSpPr>
          <p:nvPr>
            <p:ph type="sldNum" sz="quarter" idx="12"/>
          </p:nvPr>
        </p:nvSpPr>
        <p:spPr>
          <a:xfrm>
            <a:off x="8590663" y="6041362"/>
            <a:ext cx="683339" cy="365125"/>
          </a:xfrm>
          <a:prstGeom prst="rect">
            <a:avLst/>
          </a:prstGeom>
          <a:ln/>
        </p:spPr>
        <p:txBody>
          <a:bodyPr/>
          <a:lstStyle>
            <a:lvl1pPr>
              <a:defRPr/>
            </a:lvl1pPr>
          </a:lstStyle>
          <a:p>
            <a:pPr>
              <a:defRPr/>
            </a:pPr>
            <a:fld id="{74EF41C4-27DB-4E3A-B405-2E9AE3D799C5}" type="slidenum">
              <a:rPr lang="en-US" altLang="en-US"/>
              <a:pPr>
                <a:defRPr/>
              </a:pPr>
              <a:t>‹#›</a:t>
            </a:fld>
            <a:endParaRPr lang="en-US" altLang="en-US"/>
          </a:p>
        </p:txBody>
      </p:sp>
    </p:spTree>
    <p:extLst>
      <p:ext uri="{BB962C8B-B14F-4D97-AF65-F5344CB8AC3E}">
        <p14:creationId xmlns:p14="http://schemas.microsoft.com/office/powerpoint/2010/main" val="296607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EB712588-04B1-427B-82EE-E8DB90309F08}" type="datetimeFigureOut">
              <a:rPr lang="en-US" dirty="0"/>
              <a:t>11/7/2018</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66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27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3"/>
          <p:cNvSpPr/>
          <p:nvPr userDrawn="1"/>
        </p:nvSpPr>
        <p:spPr>
          <a:xfrm flipH="1">
            <a:off x="0"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0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702496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85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3"/>
          <p:cNvSpPr/>
          <p:nvPr userDrawn="1"/>
        </p:nvSpPr>
        <p:spPr>
          <a:xfrm>
            <a:off x="2389518"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2002" cy="6857999"/>
          </a:xfrm>
          <a:prstGeom prst="rect">
            <a:avLst/>
          </a:prstGeom>
        </p:spPr>
      </p:pic>
    </p:spTree>
    <p:extLst>
      <p:ext uri="{BB962C8B-B14F-4D97-AF65-F5344CB8AC3E}">
        <p14:creationId xmlns:p14="http://schemas.microsoft.com/office/powerpoint/2010/main" val="11730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11/7/2018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36524055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9C34791-D1B7-41A1-9B8A-FEC744598E9C}" type="datetimeFigureOut">
              <a:rPr lang="en-US" smtClean="0"/>
              <a:t>11/7/2018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86148A65-F440-45D3-8599-327DDDD8559B}" type="slidenum">
              <a:rPr lang="en-US" smtClean="0"/>
              <a:t>‹#›</a:t>
            </a:fld>
            <a:endParaRPr lang="en-US"/>
          </a:p>
        </p:txBody>
      </p:sp>
    </p:spTree>
    <p:extLst>
      <p:ext uri="{BB962C8B-B14F-4D97-AF65-F5344CB8AC3E}">
        <p14:creationId xmlns:p14="http://schemas.microsoft.com/office/powerpoint/2010/main" val="428276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49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dhs.iowa.gov/ime/members/medicaid-a-to-z/mepd"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hs.iowa.gov/how-to-appl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ssa.gov/ssi/spotlights/spot-student-earned-income.ht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9.wmf"/><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yourtickettowork.ssa.gov/program-operations/requirements.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510" y="299459"/>
            <a:ext cx="2243315" cy="1947569"/>
          </a:xfrm>
          <a:prstGeom prst="rect">
            <a:avLst/>
          </a:prstGeom>
        </p:spPr>
      </p:pic>
      <p:sp>
        <p:nvSpPr>
          <p:cNvPr id="7" name="Subtitle 2"/>
          <p:cNvSpPr>
            <a:spLocks noGrp="1"/>
          </p:cNvSpPr>
          <p:nvPr>
            <p:ph type="subTitle" idx="4294967295"/>
          </p:nvPr>
        </p:nvSpPr>
        <p:spPr>
          <a:xfrm>
            <a:off x="4000441" y="4249480"/>
            <a:ext cx="7429559" cy="1340436"/>
          </a:xfrm>
          <a:prstGeom prst="rect">
            <a:avLst/>
          </a:prstGeom>
        </p:spPr>
        <p:txBody>
          <a:bodyPr>
            <a:noAutofit/>
          </a:bodyPr>
          <a:lstStyle/>
          <a:p>
            <a:pPr marL="0" indent="0" algn="l">
              <a:spcBef>
                <a:spcPts val="600"/>
              </a:spcBef>
              <a:buNone/>
            </a:pPr>
            <a:endParaRPr lang="en-US" sz="1600" dirty="0" smtClean="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0" indent="0" algn="l">
              <a:spcBef>
                <a:spcPts val="600"/>
              </a:spcBef>
              <a:buNone/>
            </a:pPr>
            <a:r>
              <a:rPr lang="en-US" sz="3200" cap="all" dirty="0" smtClean="0">
                <a:solidFill>
                  <a:srgbClr val="39413D"/>
                </a:solidFill>
                <a:latin typeface="Arial" panose="020B0604020202020204" pitchFamily="34" charset="0"/>
                <a:ea typeface="Open Sans" panose="020B0606030504020204" pitchFamily="34" charset="0"/>
                <a:cs typeface="Arial" panose="020B0604020202020204" pitchFamily="34" charset="0"/>
              </a:rPr>
              <a:t>Benefits </a:t>
            </a:r>
            <a:r>
              <a:rPr lang="en-US" sz="3200" cap="all" smtClean="0">
                <a:solidFill>
                  <a:srgbClr val="39413D"/>
                </a:solidFill>
                <a:latin typeface="Arial" panose="020B0604020202020204" pitchFamily="34" charset="0"/>
                <a:ea typeface="Open Sans" panose="020B0606030504020204" pitchFamily="34" charset="0"/>
                <a:cs typeface="Arial" panose="020B0604020202020204" pitchFamily="34" charset="0"/>
              </a:rPr>
              <a:t>planning </a:t>
            </a:r>
            <a:r>
              <a:rPr lang="en-US" sz="3200" cap="all" smtClean="0">
                <a:solidFill>
                  <a:srgbClr val="39413D"/>
                </a:solidFill>
                <a:latin typeface="Arial" panose="020B0604020202020204" pitchFamily="34" charset="0"/>
                <a:ea typeface="Open Sans" panose="020B0606030504020204" pitchFamily="34" charset="0"/>
                <a:cs typeface="Arial" panose="020B0604020202020204" pitchFamily="34" charset="0"/>
              </a:rPr>
              <a:t>101 (2019)</a:t>
            </a:r>
            <a:endParaRPr lang="en-US" sz="3200" cap="all" dirty="0" smtClean="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0" indent="0" algn="l">
              <a:spcBef>
                <a:spcPts val="600"/>
              </a:spcBef>
              <a:buNone/>
            </a:pPr>
            <a:r>
              <a:rPr lang="en-US" sz="2000" dirty="0" smtClean="0">
                <a:solidFill>
                  <a:srgbClr val="176C6D"/>
                </a:solidFill>
                <a:latin typeface="Arial" panose="020B0604020202020204" pitchFamily="34" charset="0"/>
                <a:ea typeface="Open Sans" panose="020B0606030504020204" pitchFamily="34" charset="0"/>
                <a:cs typeface="Arial" panose="020B0604020202020204" pitchFamily="34" charset="0"/>
              </a:rPr>
              <a:t>Brian S. Dennis</a:t>
            </a:r>
            <a:endParaRPr lang="en-US" sz="2000" dirty="0">
              <a:solidFill>
                <a:srgbClr val="176C6D"/>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38971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sz="4000" dirty="0" smtClean="0">
                <a:latin typeface="Cambria" panose="02040503050406030204" pitchFamily="18" charset="0"/>
              </a:rPr>
              <a:t>Social Security Disability Insurance</a:t>
            </a:r>
            <a:endParaRPr lang="en-US" sz="4000" dirty="0">
              <a:latin typeface="Cambria" panose="02040503050406030204" pitchFamily="18" charset="0"/>
            </a:endParaRPr>
          </a:p>
        </p:txBody>
      </p:sp>
      <p:sp>
        <p:nvSpPr>
          <p:cNvPr id="3" name="Content Placeholder 2"/>
          <p:cNvSpPr>
            <a:spLocks noGrp="1"/>
          </p:cNvSpPr>
          <p:nvPr>
            <p:ph idx="4294967295"/>
          </p:nvPr>
        </p:nvSpPr>
        <p:spPr>
          <a:xfrm>
            <a:off x="0" y="1525588"/>
            <a:ext cx="8596313" cy="5136469"/>
          </a:xfrm>
          <a:prstGeom prst="rect">
            <a:avLst/>
          </a:prstGeom>
        </p:spPr>
        <p:txBody>
          <a:bodyPr>
            <a:normAutofit/>
          </a:bodyPr>
          <a:lstStyle/>
          <a:p>
            <a:pPr marL="0" indent="0">
              <a:buNone/>
            </a:pPr>
            <a:r>
              <a:rPr lang="en-US" sz="2400" dirty="0" smtClean="0">
                <a:latin typeface="Cambria" panose="02040503050406030204" pitchFamily="18" charset="0"/>
              </a:rPr>
              <a:t>Three Phases</a:t>
            </a:r>
          </a:p>
          <a:p>
            <a:pPr marL="0" indent="0">
              <a:buNone/>
            </a:pPr>
            <a:endParaRPr lang="en-US" sz="2400" b="1" dirty="0"/>
          </a:p>
        </p:txBody>
      </p:sp>
      <p:sp>
        <p:nvSpPr>
          <p:cNvPr id="5" name="TextBox 4"/>
          <p:cNvSpPr txBox="1"/>
          <p:nvPr/>
        </p:nvSpPr>
        <p:spPr>
          <a:xfrm>
            <a:off x="2350247" y="2250927"/>
            <a:ext cx="7225553" cy="923330"/>
          </a:xfrm>
          <a:prstGeom prst="rect">
            <a:avLst/>
          </a:prstGeom>
          <a:noFill/>
        </p:spPr>
        <p:txBody>
          <a:bodyPr wrap="square" rtlCol="0">
            <a:spAutoFit/>
          </a:bodyPr>
          <a:lstStyle/>
          <a:p>
            <a:r>
              <a:rPr lang="en-US" dirty="0" smtClean="0">
                <a:latin typeface="Cambria" panose="02040503050406030204" pitchFamily="18" charset="0"/>
              </a:rPr>
              <a:t>Trial Work Period  -- Income over $850 triggers it for 2019.  Allows you to work and still receive benefits.  9 months, non consecutive.  NEVER jeopardizes cash benefits</a:t>
            </a:r>
            <a:endParaRPr lang="en-US" dirty="0">
              <a:latin typeface="Cambria" panose="02040503050406030204" pitchFamily="18" charset="0"/>
            </a:endParaRPr>
          </a:p>
        </p:txBody>
      </p:sp>
      <p:sp>
        <p:nvSpPr>
          <p:cNvPr id="7" name="TextBox 6"/>
          <p:cNvSpPr txBox="1"/>
          <p:nvPr/>
        </p:nvSpPr>
        <p:spPr>
          <a:xfrm>
            <a:off x="2350247" y="3465975"/>
            <a:ext cx="7101541" cy="923330"/>
          </a:xfrm>
          <a:prstGeom prst="rect">
            <a:avLst/>
          </a:prstGeom>
          <a:noFill/>
        </p:spPr>
        <p:txBody>
          <a:bodyPr wrap="square" rtlCol="0">
            <a:spAutoFit/>
          </a:bodyPr>
          <a:lstStyle/>
          <a:p>
            <a:r>
              <a:rPr lang="en-US" dirty="0" smtClean="0">
                <a:latin typeface="Cambria" panose="02040503050406030204" pitchFamily="18" charset="0"/>
              </a:rPr>
              <a:t>Extended Period of Eligibility – 36 months. Cash benefit determined by whether you earn above or below Substantial Gainful Activity (SGA) – For 2019, $1,220 for non-blind/$2,040 for blind  </a:t>
            </a:r>
            <a:endParaRPr lang="en-US" dirty="0">
              <a:latin typeface="Cambria" panose="02040503050406030204" pitchFamily="18" charset="0"/>
            </a:endParaRPr>
          </a:p>
        </p:txBody>
      </p:sp>
      <p:sp>
        <p:nvSpPr>
          <p:cNvPr id="12" name="TextBox 11"/>
          <p:cNvSpPr txBox="1"/>
          <p:nvPr/>
        </p:nvSpPr>
        <p:spPr>
          <a:xfrm>
            <a:off x="2350247" y="5325741"/>
            <a:ext cx="7101541" cy="923330"/>
          </a:xfrm>
          <a:prstGeom prst="rect">
            <a:avLst/>
          </a:prstGeom>
          <a:noFill/>
        </p:spPr>
        <p:txBody>
          <a:bodyPr wrap="square" rtlCol="0">
            <a:spAutoFit/>
          </a:bodyPr>
          <a:lstStyle/>
          <a:p>
            <a:r>
              <a:rPr lang="en-US" dirty="0" smtClean="0">
                <a:latin typeface="Cambria" panose="02040503050406030204" pitchFamily="18" charset="0"/>
              </a:rPr>
              <a:t>Expedited Reinstatement – 60 months. Work income over SGA results in termination.  A contacting SSA reinstates provisional (temporary) benefits.  </a:t>
            </a:r>
            <a:endParaRPr lang="en-US" dirty="0">
              <a:latin typeface="Cambria" panose="02040503050406030204" pitchFamily="18" charset="0"/>
            </a:endParaRPr>
          </a:p>
        </p:txBody>
      </p:sp>
      <p:pic>
        <p:nvPicPr>
          <p:cNvPr id="13" name="Picture 12"/>
          <p:cNvPicPr>
            <a:picLocks noChangeAspect="1"/>
          </p:cNvPicPr>
          <p:nvPr/>
        </p:nvPicPr>
        <p:blipFill>
          <a:blip r:embed="rId2"/>
          <a:stretch>
            <a:fillRect/>
          </a:stretch>
        </p:blipFill>
        <p:spPr>
          <a:xfrm>
            <a:off x="791708" y="2250927"/>
            <a:ext cx="1225402" cy="975445"/>
          </a:xfrm>
          <a:prstGeom prst="rect">
            <a:avLst/>
          </a:prstGeom>
        </p:spPr>
      </p:pic>
      <p:pic>
        <p:nvPicPr>
          <p:cNvPr id="14" name="Picture 13"/>
          <p:cNvPicPr>
            <a:picLocks noChangeAspect="1"/>
          </p:cNvPicPr>
          <p:nvPr/>
        </p:nvPicPr>
        <p:blipFill>
          <a:blip r:embed="rId3"/>
          <a:stretch>
            <a:fillRect/>
          </a:stretch>
        </p:blipFill>
        <p:spPr>
          <a:xfrm>
            <a:off x="704540" y="3517483"/>
            <a:ext cx="1536325" cy="1536325"/>
          </a:xfrm>
          <a:prstGeom prst="rect">
            <a:avLst/>
          </a:prstGeom>
        </p:spPr>
      </p:pic>
      <p:pic>
        <p:nvPicPr>
          <p:cNvPr id="15" name="Picture 14"/>
          <p:cNvPicPr>
            <a:picLocks noChangeAspect="1"/>
          </p:cNvPicPr>
          <p:nvPr/>
        </p:nvPicPr>
        <p:blipFill>
          <a:blip r:embed="rId4"/>
          <a:stretch>
            <a:fillRect/>
          </a:stretch>
        </p:blipFill>
        <p:spPr>
          <a:xfrm>
            <a:off x="867559" y="4956607"/>
            <a:ext cx="1292464" cy="1292464"/>
          </a:xfrm>
          <a:prstGeom prst="rect">
            <a:avLst/>
          </a:prstGeom>
        </p:spPr>
      </p:pic>
    </p:spTree>
    <p:extLst>
      <p:ext uri="{BB962C8B-B14F-4D97-AF65-F5344CB8AC3E}">
        <p14:creationId xmlns:p14="http://schemas.microsoft.com/office/powerpoint/2010/main" val="163111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688" y="944563"/>
            <a:ext cx="8596312" cy="1320800"/>
          </a:xfrm>
          <a:prstGeom prst="rect">
            <a:avLst/>
          </a:prstGeom>
        </p:spPr>
        <p:txBody>
          <a:bodyPr/>
          <a:lstStyle/>
          <a:p>
            <a:r>
              <a:rPr lang="en-US" dirty="0" smtClean="0"/>
              <a:t>Trial Work Period</a:t>
            </a:r>
            <a:endParaRPr lang="en-US" dirty="0"/>
          </a:p>
        </p:txBody>
      </p:sp>
      <p:sp>
        <p:nvSpPr>
          <p:cNvPr id="3" name="Content Placeholder 2"/>
          <p:cNvSpPr>
            <a:spLocks noGrp="1"/>
          </p:cNvSpPr>
          <p:nvPr>
            <p:ph idx="4294967295"/>
          </p:nvPr>
        </p:nvSpPr>
        <p:spPr>
          <a:xfrm>
            <a:off x="0" y="2160588"/>
            <a:ext cx="9007475" cy="3197225"/>
          </a:xfrm>
          <a:prstGeom prst="rect">
            <a:avLst/>
          </a:prstGeom>
        </p:spPr>
        <p:txBody>
          <a:bodyPr/>
          <a:lstStyle/>
          <a:p>
            <a:r>
              <a:rPr lang="en-US" sz="2400" dirty="0"/>
              <a:t>A </a:t>
            </a:r>
            <a:r>
              <a:rPr lang="en-US" sz="2400" dirty="0" smtClean="0"/>
              <a:t>9-month </a:t>
            </a:r>
            <a:r>
              <a:rPr lang="en-US" sz="2400" dirty="0"/>
              <a:t>“Trial Work Period”</a:t>
            </a:r>
          </a:p>
          <a:p>
            <a:r>
              <a:rPr lang="en-US" sz="2400" dirty="0"/>
              <a:t>Income </a:t>
            </a:r>
            <a:r>
              <a:rPr lang="en-US" sz="2400" dirty="0" smtClean="0"/>
              <a:t>equal to or more $880.00 (2019)</a:t>
            </a:r>
            <a:endParaRPr lang="en-US" sz="2400" dirty="0"/>
          </a:p>
          <a:p>
            <a:r>
              <a:rPr lang="en-US" sz="2400" dirty="0"/>
              <a:t>Allows you to work &amp; receive SSDI benefits.</a:t>
            </a:r>
          </a:p>
          <a:p>
            <a:r>
              <a:rPr lang="en-US" sz="2400" dirty="0"/>
              <a:t>9 months not necessarily consecutive</a:t>
            </a:r>
          </a:p>
          <a:p>
            <a:r>
              <a:rPr lang="en-US" sz="2400" dirty="0"/>
              <a:t>The amount of income earned NEVER jeopardizes cash benefits</a:t>
            </a:r>
          </a:p>
          <a:p>
            <a:endParaRPr lang="en-US" dirty="0"/>
          </a:p>
        </p:txBody>
      </p:sp>
      <p:pic>
        <p:nvPicPr>
          <p:cNvPr id="4" name="Picture 3"/>
          <p:cNvPicPr>
            <a:picLocks noChangeAspect="1"/>
          </p:cNvPicPr>
          <p:nvPr/>
        </p:nvPicPr>
        <p:blipFill>
          <a:blip r:embed="rId3"/>
          <a:stretch>
            <a:fillRect/>
          </a:stretch>
        </p:blipFill>
        <p:spPr>
          <a:xfrm>
            <a:off x="721455" y="829141"/>
            <a:ext cx="1225402" cy="975445"/>
          </a:xfrm>
          <a:prstGeom prst="rect">
            <a:avLst/>
          </a:prstGeom>
        </p:spPr>
      </p:pic>
    </p:spTree>
    <p:extLst>
      <p:ext uri="{BB962C8B-B14F-4D97-AF65-F5344CB8AC3E}">
        <p14:creationId xmlns:p14="http://schemas.microsoft.com/office/powerpoint/2010/main" val="215159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4420" y="565239"/>
            <a:ext cx="8597900" cy="1320800"/>
          </a:xfrm>
          <a:prstGeom prst="rect">
            <a:avLst/>
          </a:prstGeom>
        </p:spPr>
        <p:txBody>
          <a:bodyPr/>
          <a:lstStyle/>
          <a:p>
            <a:r>
              <a:rPr lang="en-US" dirty="0" smtClean="0"/>
              <a:t>Extended Period of Eligibility</a:t>
            </a:r>
            <a:endParaRPr lang="en-US" dirty="0"/>
          </a:p>
        </p:txBody>
      </p:sp>
      <p:sp>
        <p:nvSpPr>
          <p:cNvPr id="3" name="Content Placeholder 2"/>
          <p:cNvSpPr>
            <a:spLocks noGrp="1"/>
          </p:cNvSpPr>
          <p:nvPr>
            <p:ph idx="4294967295"/>
          </p:nvPr>
        </p:nvSpPr>
        <p:spPr>
          <a:xfrm>
            <a:off x="261340" y="1714562"/>
            <a:ext cx="8167688" cy="4572000"/>
          </a:xfrm>
          <a:prstGeom prst="rect">
            <a:avLst/>
          </a:prstGeom>
        </p:spPr>
        <p:txBody>
          <a:bodyPr/>
          <a:lstStyle/>
          <a:p>
            <a:r>
              <a:rPr lang="en-US" sz="2400" dirty="0">
                <a:latin typeface="Cambria" panose="02040503050406030204" pitchFamily="18" charset="0"/>
              </a:rPr>
              <a:t>36 months of Extended Period of Eligibility(EPE)</a:t>
            </a:r>
          </a:p>
          <a:p>
            <a:r>
              <a:rPr lang="en-US" sz="2400" dirty="0">
                <a:latin typeface="Cambria" panose="02040503050406030204" pitchFamily="18" charset="0"/>
              </a:rPr>
              <a:t>Income </a:t>
            </a:r>
            <a:r>
              <a:rPr lang="en-US" sz="2400" dirty="0" smtClean="0">
                <a:latin typeface="Cambria" panose="02040503050406030204" pitchFamily="18" charset="0"/>
              </a:rPr>
              <a:t>less than </a:t>
            </a:r>
            <a:r>
              <a:rPr lang="en-US" sz="2400" dirty="0">
                <a:latin typeface="Cambria" panose="02040503050406030204" pitchFamily="18" charset="0"/>
              </a:rPr>
              <a:t>SGA ($</a:t>
            </a:r>
            <a:r>
              <a:rPr lang="en-US" sz="2400" dirty="0" smtClean="0">
                <a:latin typeface="Cambria" panose="02040503050406030204" pitchFamily="18" charset="0"/>
              </a:rPr>
              <a:t>1,220 </a:t>
            </a:r>
            <a:r>
              <a:rPr lang="en-US" sz="2400" dirty="0">
                <a:latin typeface="Cambria" panose="02040503050406030204" pitchFamily="18" charset="0"/>
              </a:rPr>
              <a:t>for non-blind</a:t>
            </a:r>
            <a:r>
              <a:rPr lang="en-US" sz="2400" dirty="0" smtClean="0">
                <a:latin typeface="Cambria" panose="02040503050406030204" pitchFamily="18" charset="0"/>
              </a:rPr>
              <a:t>/$2,040 </a:t>
            </a:r>
            <a:r>
              <a:rPr lang="en-US" sz="2400" dirty="0">
                <a:latin typeface="Cambria" panose="02040503050406030204" pitchFamily="18" charset="0"/>
              </a:rPr>
              <a:t>for </a:t>
            </a:r>
            <a:r>
              <a:rPr lang="en-US" sz="2400" dirty="0" smtClean="0">
                <a:latin typeface="Cambria" panose="02040503050406030204" pitchFamily="18" charset="0"/>
              </a:rPr>
              <a:t>blind) = </a:t>
            </a:r>
            <a:r>
              <a:rPr lang="en-US" sz="2400" dirty="0">
                <a:latin typeface="Cambria" panose="02040503050406030204" pitchFamily="18" charset="0"/>
              </a:rPr>
              <a:t>cash benefit.</a:t>
            </a:r>
          </a:p>
          <a:p>
            <a:r>
              <a:rPr lang="en-US" sz="2400" dirty="0">
                <a:latin typeface="Cambria" panose="02040503050406030204" pitchFamily="18" charset="0"/>
              </a:rPr>
              <a:t>Income </a:t>
            </a:r>
            <a:r>
              <a:rPr lang="en-US" sz="2400" dirty="0" smtClean="0">
                <a:latin typeface="Cambria" panose="02040503050406030204" pitchFamily="18" charset="0"/>
              </a:rPr>
              <a:t>at SGA or over = </a:t>
            </a:r>
            <a:r>
              <a:rPr lang="en-US" sz="2400" dirty="0">
                <a:latin typeface="Cambria" panose="02040503050406030204" pitchFamily="18" charset="0"/>
              </a:rPr>
              <a:t>no cash </a:t>
            </a:r>
            <a:r>
              <a:rPr lang="en-US" sz="2400" dirty="0" smtClean="0">
                <a:latin typeface="Cambria" panose="02040503050406030204" pitchFamily="18" charset="0"/>
              </a:rPr>
              <a:t>benefit </a:t>
            </a:r>
            <a:r>
              <a:rPr lang="en-US" sz="2400" u="sng" dirty="0" smtClean="0">
                <a:latin typeface="Cambria" panose="02040503050406030204" pitchFamily="18" charset="0"/>
              </a:rPr>
              <a:t>(for 1 month)</a:t>
            </a:r>
            <a:r>
              <a:rPr lang="en-US" sz="2400" dirty="0" smtClean="0">
                <a:latin typeface="Cambria" panose="02040503050406030204" pitchFamily="18" charset="0"/>
              </a:rPr>
              <a:t>.</a:t>
            </a:r>
            <a:endParaRPr lang="en-US" sz="2400" dirty="0">
              <a:latin typeface="Cambria" panose="02040503050406030204" pitchFamily="18" charset="0"/>
            </a:endParaRPr>
          </a:p>
          <a:p>
            <a:r>
              <a:rPr lang="en-US" sz="2400" dirty="0">
                <a:latin typeface="Cambria" panose="02040503050406030204" pitchFamily="18" charset="0"/>
              </a:rPr>
              <a:t>3 Grace Period Checks.</a:t>
            </a:r>
          </a:p>
          <a:p>
            <a:r>
              <a:rPr lang="en-US" sz="2400" dirty="0">
                <a:latin typeface="Cambria" panose="02040503050406030204" pitchFamily="18" charset="0"/>
              </a:rPr>
              <a:t>Check can be “ceased”.</a:t>
            </a:r>
          </a:p>
          <a:p>
            <a:r>
              <a:rPr lang="en-US" sz="2400" dirty="0">
                <a:latin typeface="Cambria" panose="02040503050406030204" pitchFamily="18" charset="0"/>
              </a:rPr>
              <a:t>Medicare continues/Medicaid continues.</a:t>
            </a:r>
          </a:p>
          <a:p>
            <a:r>
              <a:rPr lang="en-US" sz="2400" dirty="0">
                <a:latin typeface="Cambria" panose="02040503050406030204" pitchFamily="18" charset="0"/>
              </a:rPr>
              <a:t>Reinstatement is automatic.</a:t>
            </a:r>
          </a:p>
          <a:p>
            <a:pPr marL="0" indent="0">
              <a:buNone/>
            </a:pPr>
            <a:endParaRPr lang="en-US" dirty="0"/>
          </a:p>
        </p:txBody>
      </p:sp>
      <p:pic>
        <p:nvPicPr>
          <p:cNvPr id="5" name="Picture 4"/>
          <p:cNvPicPr>
            <a:picLocks noChangeAspect="1"/>
          </p:cNvPicPr>
          <p:nvPr/>
        </p:nvPicPr>
        <p:blipFill>
          <a:blip r:embed="rId3"/>
          <a:stretch>
            <a:fillRect/>
          </a:stretch>
        </p:blipFill>
        <p:spPr>
          <a:xfrm>
            <a:off x="261340" y="457477"/>
            <a:ext cx="1536325" cy="1536325"/>
          </a:xfrm>
          <a:prstGeom prst="rect">
            <a:avLst/>
          </a:prstGeom>
        </p:spPr>
      </p:pic>
    </p:spTree>
    <p:extLst>
      <p:ext uri="{BB962C8B-B14F-4D97-AF65-F5344CB8AC3E}">
        <p14:creationId xmlns:p14="http://schemas.microsoft.com/office/powerpoint/2010/main" val="413874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13808" y="795090"/>
            <a:ext cx="6535738" cy="1320800"/>
          </a:xfrm>
          <a:prstGeom prst="rect">
            <a:avLst/>
          </a:prstGeom>
        </p:spPr>
        <p:txBody>
          <a:bodyPr>
            <a:normAutofit fontScale="90000"/>
          </a:bodyPr>
          <a:lstStyle/>
          <a:p>
            <a:r>
              <a:rPr lang="en-US" dirty="0"/>
              <a:t>What is </a:t>
            </a:r>
            <a:r>
              <a:rPr lang="en-US" dirty="0" smtClean="0"/>
              <a:t>Expedited Reinstatement</a:t>
            </a:r>
            <a:r>
              <a:rPr lang="en-US" dirty="0"/>
              <a:t/>
            </a:r>
            <a:br>
              <a:rPr lang="en-US" dirty="0"/>
            </a:br>
            <a:r>
              <a:rPr lang="en-US" dirty="0"/>
              <a:t/>
            </a:r>
            <a:br>
              <a:rPr lang="en-US" dirty="0"/>
            </a:br>
            <a:endParaRPr lang="en-US" dirty="0"/>
          </a:p>
        </p:txBody>
      </p:sp>
      <p:sp>
        <p:nvSpPr>
          <p:cNvPr id="3" name="Content Placeholder 2"/>
          <p:cNvSpPr>
            <a:spLocks noGrp="1"/>
          </p:cNvSpPr>
          <p:nvPr>
            <p:ph idx="4294967295"/>
          </p:nvPr>
        </p:nvSpPr>
        <p:spPr>
          <a:xfrm>
            <a:off x="249382" y="2148712"/>
            <a:ext cx="8596313" cy="3881437"/>
          </a:xfrm>
          <a:prstGeom prst="rect">
            <a:avLst/>
          </a:prstGeom>
        </p:spPr>
        <p:txBody>
          <a:bodyPr>
            <a:normAutofit fontScale="62500" lnSpcReduction="20000"/>
          </a:bodyPr>
          <a:lstStyle/>
          <a:p>
            <a:pPr marL="0" indent="0">
              <a:buNone/>
            </a:pPr>
            <a:r>
              <a:rPr lang="en-US" dirty="0">
                <a:latin typeface="Cambria" panose="02040503050406030204" pitchFamily="18" charset="0"/>
              </a:rPr>
              <a:t>If your benefits ended because you worked and had earnings, you can request that your benefits start again without having to complete a new application. While we determine whether you can get benefits again, we can give you provisional (temporary) benefits for up to 6 months.</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solidFill>
                  <a:schemeClr val="accent1">
                    <a:lumMod val="75000"/>
                  </a:schemeClr>
                </a:solidFill>
                <a:latin typeface="Cambria" panose="02040503050406030204" pitchFamily="18" charset="0"/>
              </a:rPr>
              <a:t>Are you eligible?</a:t>
            </a:r>
            <a:r>
              <a:rPr lang="en-US" dirty="0">
                <a:latin typeface="Cambria" panose="02040503050406030204" pitchFamily="18" charset="0"/>
              </a:rPr>
              <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a:latin typeface="Cambria" panose="02040503050406030204" pitchFamily="18" charset="0"/>
              </a:rPr>
              <a:t>If you are an SSDI or SSI beneficiary who:</a:t>
            </a:r>
            <a:br>
              <a:rPr lang="en-US" dirty="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smtClean="0">
                <a:latin typeface="Cambria" panose="02040503050406030204" pitchFamily="18" charset="0"/>
              </a:rPr>
              <a:t>1. Stopped </a:t>
            </a:r>
            <a:r>
              <a:rPr lang="en-US" dirty="0">
                <a:latin typeface="Cambria" panose="02040503050406030204" pitchFamily="18" charset="0"/>
              </a:rPr>
              <a:t>receiving benefits because of earnings from work,</a:t>
            </a:r>
            <a:br>
              <a:rPr lang="en-US" dirty="0">
                <a:latin typeface="Cambria" panose="02040503050406030204" pitchFamily="18" charset="0"/>
              </a:rPr>
            </a:br>
            <a:endParaRPr lang="en-US" dirty="0" smtClean="0">
              <a:latin typeface="Cambria" panose="02040503050406030204" pitchFamily="18" charset="0"/>
            </a:endParaRPr>
          </a:p>
          <a:p>
            <a:pPr marL="0" indent="0">
              <a:buNone/>
            </a:pPr>
            <a:r>
              <a:rPr lang="en-US" dirty="0" smtClean="0">
                <a:latin typeface="Cambria" panose="02040503050406030204" pitchFamily="18" charset="0"/>
              </a:rPr>
              <a:t>2. Are </a:t>
            </a:r>
            <a:r>
              <a:rPr lang="en-US" dirty="0">
                <a:latin typeface="Cambria" panose="02040503050406030204" pitchFamily="18" charset="0"/>
              </a:rPr>
              <a:t>unable to work or perform substantial gainful activity,</a:t>
            </a:r>
            <a:br>
              <a:rPr lang="en-US" dirty="0">
                <a:latin typeface="Cambria" panose="02040503050406030204" pitchFamily="18" charset="0"/>
              </a:rPr>
            </a:br>
            <a:endParaRPr lang="en-US" dirty="0" smtClean="0">
              <a:latin typeface="Cambria" panose="02040503050406030204" pitchFamily="18" charset="0"/>
            </a:endParaRPr>
          </a:p>
          <a:p>
            <a:pPr marL="0" indent="0">
              <a:buNone/>
            </a:pPr>
            <a:r>
              <a:rPr lang="en-US" dirty="0" smtClean="0">
                <a:latin typeface="Cambria" panose="02040503050406030204" pitchFamily="18" charset="0"/>
              </a:rPr>
              <a:t>3. Are </a:t>
            </a:r>
            <a:r>
              <a:rPr lang="en-US" dirty="0">
                <a:latin typeface="Cambria" panose="02040503050406030204" pitchFamily="18" charset="0"/>
              </a:rPr>
              <a:t>disabled because of an impairment(s) that is the same as or </a:t>
            </a:r>
            <a:r>
              <a:rPr lang="en-US" dirty="0" smtClean="0">
                <a:latin typeface="Cambria" panose="02040503050406030204" pitchFamily="18" charset="0"/>
              </a:rPr>
              <a:t>related                                    to </a:t>
            </a:r>
            <a:r>
              <a:rPr lang="en-US" dirty="0">
                <a:latin typeface="Cambria" panose="02040503050406030204" pitchFamily="18" charset="0"/>
              </a:rPr>
              <a:t>the impairment(s) that allowed you to get benefits earlier, and</a:t>
            </a:r>
            <a:br>
              <a:rPr lang="en-US" dirty="0">
                <a:latin typeface="Cambria" panose="02040503050406030204" pitchFamily="18" charset="0"/>
              </a:rPr>
            </a:br>
            <a:endParaRPr lang="en-US" dirty="0">
              <a:latin typeface="Cambria" panose="02040503050406030204" pitchFamily="18" charset="0"/>
            </a:endParaRPr>
          </a:p>
          <a:p>
            <a:pPr marL="0" indent="0">
              <a:buNone/>
            </a:pPr>
            <a:r>
              <a:rPr lang="en-US" dirty="0" smtClean="0">
                <a:latin typeface="Cambria" panose="02040503050406030204" pitchFamily="18" charset="0"/>
              </a:rPr>
              <a:t>4. Make </a:t>
            </a:r>
            <a:r>
              <a:rPr lang="en-US" dirty="0">
                <a:latin typeface="Cambria" panose="02040503050406030204" pitchFamily="18" charset="0"/>
              </a:rPr>
              <a:t>the request within 5 years from the month your benefits ended.</a:t>
            </a:r>
          </a:p>
        </p:txBody>
      </p:sp>
      <p:pic>
        <p:nvPicPr>
          <p:cNvPr id="5" name="Picture 4"/>
          <p:cNvPicPr>
            <a:picLocks noChangeAspect="1"/>
          </p:cNvPicPr>
          <p:nvPr/>
        </p:nvPicPr>
        <p:blipFill>
          <a:blip r:embed="rId3"/>
          <a:stretch>
            <a:fillRect/>
          </a:stretch>
        </p:blipFill>
        <p:spPr>
          <a:xfrm>
            <a:off x="383719" y="421500"/>
            <a:ext cx="1292464" cy="1292464"/>
          </a:xfrm>
          <a:prstGeom prst="rect">
            <a:avLst/>
          </a:prstGeom>
        </p:spPr>
      </p:pic>
    </p:spTree>
    <p:extLst>
      <p:ext uri="{BB962C8B-B14F-4D97-AF65-F5344CB8AC3E}">
        <p14:creationId xmlns:p14="http://schemas.microsoft.com/office/powerpoint/2010/main" val="1616641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750888"/>
          </a:xfrm>
          <a:prstGeom prst="rect">
            <a:avLst/>
          </a:prstGeom>
        </p:spPr>
        <p:txBody>
          <a:bodyPr/>
          <a:lstStyle/>
          <a:p>
            <a:r>
              <a:rPr lang="en-US" dirty="0" smtClean="0">
                <a:latin typeface="Cambria" panose="02040503050406030204" pitchFamily="18" charset="0"/>
              </a:rPr>
              <a:t>Other SSDI Work Incentives </a:t>
            </a:r>
            <a:endParaRPr lang="en-US" dirty="0">
              <a:latin typeface="Cambria" panose="02040503050406030204" pitchFamily="18" charset="0"/>
            </a:endParaRPr>
          </a:p>
        </p:txBody>
      </p:sp>
      <p:sp>
        <p:nvSpPr>
          <p:cNvPr id="3" name="Content Placeholder 2"/>
          <p:cNvSpPr>
            <a:spLocks noGrp="1"/>
          </p:cNvSpPr>
          <p:nvPr>
            <p:ph idx="4294967295"/>
          </p:nvPr>
        </p:nvSpPr>
        <p:spPr>
          <a:xfrm>
            <a:off x="225631" y="1316801"/>
            <a:ext cx="8596313" cy="4556125"/>
          </a:xfrm>
          <a:prstGeom prst="rect">
            <a:avLst/>
          </a:prstGeom>
        </p:spPr>
        <p:txBody>
          <a:bodyPr>
            <a:normAutofit fontScale="92500" lnSpcReduction="20000"/>
          </a:bodyPr>
          <a:lstStyle/>
          <a:p>
            <a:pPr marL="0" indent="0">
              <a:buNone/>
            </a:pPr>
            <a:r>
              <a:rPr lang="en-US" sz="2400" dirty="0" smtClean="0">
                <a:latin typeface="Cambria" panose="02040503050406030204" pitchFamily="18" charset="0"/>
              </a:rPr>
              <a:t>Impairment </a:t>
            </a:r>
            <a:r>
              <a:rPr lang="en-US" sz="2400" dirty="0">
                <a:latin typeface="Cambria" panose="02040503050406030204" pitchFamily="18" charset="0"/>
              </a:rPr>
              <a:t>Related Work Expense (</a:t>
            </a:r>
            <a:r>
              <a:rPr lang="en-US" sz="2400" dirty="0" smtClean="0">
                <a:latin typeface="Cambria" panose="02040503050406030204" pitchFamily="18" charset="0"/>
              </a:rPr>
              <a:t>IRWE)</a:t>
            </a:r>
          </a:p>
          <a:p>
            <a:pPr>
              <a:lnSpc>
                <a:spcPct val="90000"/>
              </a:lnSpc>
              <a:buFont typeface="Arial" charset="0"/>
              <a:buChar char="•"/>
            </a:pPr>
            <a:r>
              <a:rPr lang="en-US" altLang="en-US" sz="2600" dirty="0">
                <a:latin typeface="Cambria" panose="02040503050406030204" pitchFamily="18" charset="0"/>
              </a:rPr>
              <a:t>Out of pocket costs needed to work:</a:t>
            </a:r>
          </a:p>
          <a:p>
            <a:pPr lvl="1">
              <a:lnSpc>
                <a:spcPct val="90000"/>
              </a:lnSpc>
              <a:buFont typeface="Arial" charset="0"/>
              <a:buChar char="•"/>
            </a:pPr>
            <a:r>
              <a:rPr lang="en-US" altLang="en-US" sz="2600" dirty="0" smtClean="0">
                <a:latin typeface="Cambria" panose="02040503050406030204" pitchFamily="18" charset="0"/>
              </a:rPr>
              <a:t>Supported </a:t>
            </a:r>
            <a:r>
              <a:rPr lang="en-US" altLang="en-US" sz="2600" dirty="0">
                <a:latin typeface="Cambria" panose="02040503050406030204" pitchFamily="18" charset="0"/>
              </a:rPr>
              <a:t>employment services</a:t>
            </a:r>
          </a:p>
          <a:p>
            <a:pPr lvl="1">
              <a:lnSpc>
                <a:spcPct val="90000"/>
              </a:lnSpc>
              <a:buFont typeface="Arial" charset="0"/>
              <a:buChar char="•"/>
            </a:pPr>
            <a:r>
              <a:rPr lang="en-US" altLang="en-US" sz="2600" dirty="0">
                <a:latin typeface="Cambria" panose="02040503050406030204" pitchFamily="18" charset="0"/>
              </a:rPr>
              <a:t>Attendant care services</a:t>
            </a:r>
          </a:p>
          <a:p>
            <a:pPr lvl="1">
              <a:lnSpc>
                <a:spcPct val="90000"/>
              </a:lnSpc>
              <a:buFont typeface="Arial" charset="0"/>
              <a:buChar char="•"/>
            </a:pPr>
            <a:r>
              <a:rPr lang="en-US" altLang="en-US" sz="2600" dirty="0">
                <a:latin typeface="Cambria" panose="02040503050406030204" pitchFamily="18" charset="0"/>
              </a:rPr>
              <a:t>Special transportation</a:t>
            </a:r>
          </a:p>
          <a:p>
            <a:pPr lvl="1">
              <a:lnSpc>
                <a:spcPct val="90000"/>
              </a:lnSpc>
              <a:buFont typeface="Arial" charset="0"/>
              <a:buChar char="•"/>
            </a:pPr>
            <a:r>
              <a:rPr lang="en-US" altLang="en-US" sz="2600" dirty="0">
                <a:latin typeface="Cambria" panose="02040503050406030204" pitchFamily="18" charset="0"/>
              </a:rPr>
              <a:t>Medical support devices</a:t>
            </a:r>
          </a:p>
          <a:p>
            <a:pPr lvl="1">
              <a:lnSpc>
                <a:spcPct val="90000"/>
              </a:lnSpc>
              <a:buFont typeface="Arial" charset="0"/>
              <a:buChar char="•"/>
            </a:pPr>
            <a:r>
              <a:rPr lang="en-US" altLang="en-US" sz="2600" dirty="0">
                <a:latin typeface="Cambria" panose="02040503050406030204" pitchFamily="18" charset="0"/>
              </a:rPr>
              <a:t>Counseling and medication</a:t>
            </a:r>
          </a:p>
          <a:p>
            <a:pPr lvl="1">
              <a:lnSpc>
                <a:spcPct val="90000"/>
              </a:lnSpc>
              <a:buFont typeface="Arial" charset="0"/>
              <a:buChar char="•"/>
            </a:pPr>
            <a:r>
              <a:rPr lang="en-US" altLang="en-US" sz="2600" dirty="0">
                <a:latin typeface="Cambria" panose="02040503050406030204" pitchFamily="18" charset="0"/>
              </a:rPr>
              <a:t>Work equipment</a:t>
            </a:r>
          </a:p>
          <a:p>
            <a:pPr lvl="1">
              <a:lnSpc>
                <a:spcPct val="90000"/>
              </a:lnSpc>
              <a:buFont typeface="Arial" charset="0"/>
              <a:buChar char="•"/>
            </a:pPr>
            <a:r>
              <a:rPr lang="en-US" altLang="en-US" sz="2600" dirty="0">
                <a:latin typeface="Cambria" panose="02040503050406030204" pitchFamily="18" charset="0"/>
              </a:rPr>
              <a:t>Over the counter items</a:t>
            </a:r>
          </a:p>
          <a:p>
            <a:pPr lvl="1">
              <a:lnSpc>
                <a:spcPct val="90000"/>
              </a:lnSpc>
              <a:buFont typeface="Arial" charset="0"/>
              <a:buChar char="•"/>
            </a:pPr>
            <a:r>
              <a:rPr lang="en-US" altLang="en-US" sz="2600" dirty="0">
                <a:latin typeface="Cambria" panose="02040503050406030204" pitchFamily="18" charset="0"/>
              </a:rPr>
              <a:t>Etc</a:t>
            </a:r>
            <a:r>
              <a:rPr lang="en-US" altLang="en-US" sz="2600" dirty="0" smtClean="0">
                <a:latin typeface="Cambria" panose="02040503050406030204" pitchFamily="18" charset="0"/>
              </a:rPr>
              <a:t>.</a:t>
            </a:r>
            <a:endParaRPr lang="en-US" sz="2300" dirty="0">
              <a:latin typeface="Cambria" panose="02040503050406030204" pitchFamily="18" charset="0"/>
            </a:endParaRPr>
          </a:p>
          <a:p>
            <a:r>
              <a:rPr lang="en-US" sz="2400" dirty="0">
                <a:latin typeface="Cambria" panose="02040503050406030204" pitchFamily="18" charset="0"/>
              </a:rPr>
              <a:t>Subsidy or Special Conditions</a:t>
            </a:r>
          </a:p>
          <a:p>
            <a:pPr lvl="1">
              <a:buFont typeface="Arial" pitchFamily="34" charset="0"/>
              <a:buChar char="•"/>
            </a:pPr>
            <a:r>
              <a:rPr lang="en-US" sz="2600" dirty="0">
                <a:latin typeface="Cambria" panose="02040503050406030204" pitchFamily="18" charset="0"/>
              </a:rPr>
              <a:t>Participants “earn” less than 100% of their </a:t>
            </a:r>
            <a:r>
              <a:rPr lang="en-US" sz="2600" dirty="0" smtClean="0">
                <a:latin typeface="Cambria" panose="02040503050406030204" pitchFamily="18" charset="0"/>
              </a:rPr>
              <a:t>wages</a:t>
            </a:r>
          </a:p>
          <a:p>
            <a:pPr lvl="1">
              <a:buFont typeface="Arial" pitchFamily="34" charset="0"/>
              <a:buChar char="•"/>
            </a:pPr>
            <a:r>
              <a:rPr lang="en-US" sz="2600" dirty="0" smtClean="0">
                <a:latin typeface="Cambria" panose="02040503050406030204" pitchFamily="18" charset="0"/>
              </a:rPr>
              <a:t>Participants receive additional assistance</a:t>
            </a:r>
          </a:p>
        </p:txBody>
      </p:sp>
    </p:spTree>
    <p:extLst>
      <p:ext uri="{BB962C8B-B14F-4D97-AF65-F5344CB8AC3E}">
        <p14:creationId xmlns:p14="http://schemas.microsoft.com/office/powerpoint/2010/main" val="50303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latin typeface="Cambria" panose="02040503050406030204" pitchFamily="18" charset="0"/>
              </a:rPr>
              <a:t>What happens to Medicare if  SSDI benefits stop?</a:t>
            </a:r>
          </a:p>
        </p:txBody>
      </p:sp>
      <p:sp>
        <p:nvSpPr>
          <p:cNvPr id="3" name="Content Placeholder 2"/>
          <p:cNvSpPr>
            <a:spLocks noGrp="1"/>
          </p:cNvSpPr>
          <p:nvPr>
            <p:ph idx="4294967295"/>
          </p:nvPr>
        </p:nvSpPr>
        <p:spPr>
          <a:xfrm>
            <a:off x="0" y="2160588"/>
            <a:ext cx="9418638" cy="2630487"/>
          </a:xfrm>
          <a:prstGeom prst="rect">
            <a:avLst/>
          </a:prstGeom>
        </p:spPr>
        <p:txBody>
          <a:bodyPr/>
          <a:lstStyle/>
          <a:p>
            <a:r>
              <a:rPr lang="en-US" sz="2400" dirty="0">
                <a:latin typeface="Cambria" panose="02040503050406030204" pitchFamily="18" charset="0"/>
              </a:rPr>
              <a:t>Continues for at least 93 months </a:t>
            </a:r>
            <a:r>
              <a:rPr lang="en-US" sz="2400" dirty="0" smtClean="0">
                <a:latin typeface="Cambria" panose="02040503050406030204" pitchFamily="18" charset="0"/>
              </a:rPr>
              <a:t>(7 years and 9 months) after </a:t>
            </a:r>
            <a:r>
              <a:rPr lang="en-US" sz="2400" dirty="0">
                <a:latin typeface="Cambria" panose="02040503050406030204" pitchFamily="18" charset="0"/>
              </a:rPr>
              <a:t>the 9 month Trial Work Period</a:t>
            </a:r>
          </a:p>
          <a:p>
            <a:endParaRPr lang="en-US" sz="2400" dirty="0" smtClean="0">
              <a:latin typeface="Cambria" panose="02040503050406030204" pitchFamily="18" charset="0"/>
            </a:endParaRPr>
          </a:p>
          <a:p>
            <a:r>
              <a:rPr lang="en-US" sz="2400" dirty="0" smtClean="0">
                <a:latin typeface="Cambria" panose="02040503050406030204" pitchFamily="18" charset="0"/>
              </a:rPr>
              <a:t>After </a:t>
            </a:r>
            <a:r>
              <a:rPr lang="en-US" sz="2400" dirty="0">
                <a:latin typeface="Cambria" panose="02040503050406030204" pitchFamily="18" charset="0"/>
              </a:rPr>
              <a:t>that you may be able to purchase Medicare coverage </a:t>
            </a:r>
          </a:p>
          <a:p>
            <a:pPr marL="0" indent="0">
              <a:buNone/>
            </a:pPr>
            <a:endParaRPr lang="en-US" dirty="0"/>
          </a:p>
        </p:txBody>
      </p:sp>
      <p:pic>
        <p:nvPicPr>
          <p:cNvPr id="5" name="Picture 4"/>
          <p:cNvPicPr>
            <a:picLocks noChangeAspect="1"/>
          </p:cNvPicPr>
          <p:nvPr/>
        </p:nvPicPr>
        <p:blipFill>
          <a:blip r:embed="rId3"/>
          <a:stretch>
            <a:fillRect/>
          </a:stretch>
        </p:blipFill>
        <p:spPr>
          <a:xfrm>
            <a:off x="917507" y="4147470"/>
            <a:ext cx="2670279" cy="1828959"/>
          </a:xfrm>
          <a:prstGeom prst="rect">
            <a:avLst/>
          </a:prstGeom>
        </p:spPr>
      </p:pic>
      <p:pic>
        <p:nvPicPr>
          <p:cNvPr id="1026" name="Picture 2" descr="\\IWDNA1A\Users\bdennis\My Documents\My Pictures\Saved Pictures\New-Medicare-Card-Banner-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184" y="4147470"/>
            <a:ext cx="2819048" cy="17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01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Medical Benefit Associated with SSDI</a:t>
            </a:r>
          </a:p>
        </p:txBody>
      </p:sp>
      <p:sp>
        <p:nvSpPr>
          <p:cNvPr id="3" name="Content Placeholder 2"/>
          <p:cNvSpPr>
            <a:spLocks noGrp="1"/>
          </p:cNvSpPr>
          <p:nvPr>
            <p:ph sz="half" idx="1"/>
          </p:nvPr>
        </p:nvSpPr>
        <p:spPr/>
        <p:txBody>
          <a:bodyPr/>
          <a:lstStyle/>
          <a:p>
            <a:pPr marL="0" indent="0">
              <a:buNone/>
            </a:pPr>
            <a:r>
              <a:rPr lang="en-US" sz="2400" dirty="0">
                <a:latin typeface="Cambria" panose="02040503050406030204" pitchFamily="18" charset="0"/>
              </a:rPr>
              <a:t>Medicare</a:t>
            </a:r>
          </a:p>
          <a:p>
            <a:pPr lvl="1"/>
            <a:r>
              <a:rPr lang="en-US" sz="1800" dirty="0">
                <a:latin typeface="Cambria" panose="02040503050406030204" pitchFamily="18" charset="0"/>
              </a:rPr>
              <a:t>Title II beneficiaries</a:t>
            </a:r>
          </a:p>
          <a:p>
            <a:pPr lvl="1"/>
            <a:r>
              <a:rPr lang="en-US" sz="1800" dirty="0">
                <a:latin typeface="Cambria" panose="02040503050406030204" pitchFamily="18" charset="0"/>
              </a:rPr>
              <a:t>SSDI for 24 months</a:t>
            </a:r>
          </a:p>
          <a:p>
            <a:pPr lvl="1"/>
            <a:r>
              <a:rPr lang="en-US" sz="1800" dirty="0">
                <a:latin typeface="Cambria" panose="02040503050406030204" pitchFamily="18" charset="0"/>
              </a:rPr>
              <a:t>Other disabilities may receive benefit immediately such as, Kidney failure or </a:t>
            </a:r>
            <a:r>
              <a:rPr lang="en-US" sz="1800" dirty="0" smtClean="0">
                <a:latin typeface="Cambria" panose="02040503050406030204" pitchFamily="18" charset="0"/>
              </a:rPr>
              <a:t>Amyotrophic Lateral Sclerosis </a:t>
            </a:r>
            <a:r>
              <a:rPr lang="en-US" sz="1800" dirty="0">
                <a:latin typeface="Cambria" panose="02040503050406030204" pitchFamily="18" charset="0"/>
              </a:rPr>
              <a:t>(Lou Gehrig’s Disease)</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sz="2400" dirty="0">
                <a:latin typeface="Cambria" panose="02040503050406030204" pitchFamily="18" charset="0"/>
              </a:rPr>
              <a:t>Four parts</a:t>
            </a:r>
          </a:p>
          <a:p>
            <a:pPr lvl="1"/>
            <a:r>
              <a:rPr lang="en-US" sz="1800" dirty="0">
                <a:latin typeface="Cambria" panose="02040503050406030204" pitchFamily="18" charset="0"/>
              </a:rPr>
              <a:t>Part A – Hospitalization (free)</a:t>
            </a:r>
          </a:p>
          <a:p>
            <a:pPr lvl="1"/>
            <a:r>
              <a:rPr lang="en-US" sz="1800" dirty="0">
                <a:latin typeface="Cambria" panose="02040503050406030204" pitchFamily="18" charset="0"/>
              </a:rPr>
              <a:t>Part B – Dr. Services, medical services, supplies </a:t>
            </a:r>
            <a:r>
              <a:rPr lang="en-US" sz="1800" b="1" i="1" u="sng" dirty="0">
                <a:latin typeface="Cambria" panose="02040503050406030204" pitchFamily="18" charset="0"/>
              </a:rPr>
              <a:t>($130)</a:t>
            </a:r>
          </a:p>
          <a:p>
            <a:pPr lvl="1"/>
            <a:r>
              <a:rPr lang="en-US" sz="1800" dirty="0">
                <a:latin typeface="Cambria" panose="02040503050406030204" pitchFamily="18" charset="0"/>
              </a:rPr>
              <a:t>Part C – Medicare Advantage Plans</a:t>
            </a:r>
          </a:p>
          <a:p>
            <a:pPr lvl="1"/>
            <a:r>
              <a:rPr lang="en-US" sz="1800" dirty="0">
                <a:latin typeface="Cambria" panose="02040503050406030204" pitchFamily="18" charset="0"/>
              </a:rPr>
              <a:t>Part D – Prescription Drug Plans</a:t>
            </a: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392041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Medicaid for Employed People with Disabilities (MEPD)</a:t>
            </a:r>
          </a:p>
        </p:txBody>
      </p:sp>
      <p:sp>
        <p:nvSpPr>
          <p:cNvPr id="3" name="Content Placeholder 2"/>
          <p:cNvSpPr>
            <a:spLocks noGrp="1"/>
          </p:cNvSpPr>
          <p:nvPr>
            <p:ph idx="4294967295"/>
          </p:nvPr>
        </p:nvSpPr>
        <p:spPr>
          <a:xfrm>
            <a:off x="178130" y="2089336"/>
            <a:ext cx="8801100" cy="4368800"/>
          </a:xfrm>
          <a:prstGeom prst="rect">
            <a:avLst/>
          </a:prstGeom>
        </p:spPr>
        <p:txBody>
          <a:bodyPr>
            <a:normAutofit/>
          </a:bodyPr>
          <a:lstStyle/>
          <a:p>
            <a:r>
              <a:rPr lang="en-US" sz="2400" dirty="0"/>
              <a:t>Must be disabled</a:t>
            </a:r>
          </a:p>
          <a:p>
            <a:r>
              <a:rPr lang="en-US" sz="2400" dirty="0"/>
              <a:t>Must have earned income from employment</a:t>
            </a:r>
          </a:p>
          <a:p>
            <a:r>
              <a:rPr lang="en-US" sz="2400" dirty="0"/>
              <a:t>Must be under age 65</a:t>
            </a:r>
          </a:p>
          <a:p>
            <a:r>
              <a:rPr lang="en-US" sz="2400" dirty="0"/>
              <a:t>Must meet income and resource requirements (higher than SSI requirements)</a:t>
            </a:r>
          </a:p>
          <a:p>
            <a:r>
              <a:rPr lang="en-US" sz="2400" dirty="0"/>
              <a:t>Same as Title 19 - administered by DHS</a:t>
            </a:r>
          </a:p>
          <a:p>
            <a:r>
              <a:rPr lang="en-US" sz="2400" dirty="0"/>
              <a:t>Some individuals may pay a premium</a:t>
            </a:r>
          </a:p>
          <a:p>
            <a:r>
              <a:rPr lang="en-US" sz="2400" dirty="0"/>
              <a:t>Higher resource limit </a:t>
            </a:r>
            <a:r>
              <a:rPr lang="en-US" sz="2400" dirty="0" smtClean="0"/>
              <a:t>($12,000/$13,000)</a:t>
            </a:r>
          </a:p>
          <a:p>
            <a:r>
              <a:rPr lang="en-US" sz="2400" dirty="0" smtClean="0">
                <a:hlinkClick r:id="rId3"/>
              </a:rPr>
              <a:t>Iowa MEPD Website</a:t>
            </a:r>
            <a:endParaRPr lang="en-US" sz="2400" dirty="0"/>
          </a:p>
        </p:txBody>
      </p:sp>
    </p:spTree>
    <p:extLst>
      <p:ext uri="{BB962C8B-B14F-4D97-AF65-F5344CB8AC3E}">
        <p14:creationId xmlns:p14="http://schemas.microsoft.com/office/powerpoint/2010/main" val="2889162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609600"/>
            <a:ext cx="8596313" cy="1320800"/>
          </a:xfrm>
          <a:prstGeom prst="rect">
            <a:avLst/>
          </a:prstGeom>
        </p:spPr>
        <p:txBody>
          <a:bodyPr/>
          <a:lstStyle/>
          <a:p>
            <a:r>
              <a:rPr lang="en-US" dirty="0" smtClean="0"/>
              <a:t>Supplemental Security Income (SSI)</a:t>
            </a:r>
            <a:endParaRPr lang="en-US" dirty="0"/>
          </a:p>
        </p:txBody>
      </p:sp>
      <p:pic>
        <p:nvPicPr>
          <p:cNvPr id="2051" name="Picture 3" descr="C:\Users\Owner\Pictures\clip_image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61" y="1595907"/>
            <a:ext cx="2708856" cy="27088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Pictures\money-up-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851" y="3328832"/>
            <a:ext cx="3734872" cy="26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3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SSI Benefits</a:t>
            </a:r>
          </a:p>
        </p:txBody>
      </p:sp>
      <p:sp>
        <p:nvSpPr>
          <p:cNvPr id="3" name="Content Placeholder 2"/>
          <p:cNvSpPr>
            <a:spLocks noGrp="1"/>
          </p:cNvSpPr>
          <p:nvPr>
            <p:ph idx="4294967295"/>
          </p:nvPr>
        </p:nvSpPr>
        <p:spPr>
          <a:xfrm>
            <a:off x="380010" y="1816204"/>
            <a:ext cx="8596313" cy="3881437"/>
          </a:xfrm>
          <a:prstGeom prst="rect">
            <a:avLst/>
          </a:prstGeom>
        </p:spPr>
        <p:txBody>
          <a:bodyPr>
            <a:normAutofit/>
          </a:bodyPr>
          <a:lstStyle/>
          <a:p>
            <a:pPr>
              <a:spcBef>
                <a:spcPts val="0"/>
              </a:spcBef>
            </a:pPr>
            <a:r>
              <a:rPr lang="en-US" sz="2400" dirty="0"/>
              <a:t>Needs-based</a:t>
            </a:r>
          </a:p>
          <a:p>
            <a:pPr>
              <a:spcBef>
                <a:spcPts val="0"/>
              </a:spcBef>
            </a:pPr>
            <a:endParaRPr lang="en-US" sz="2400" dirty="0"/>
          </a:p>
          <a:p>
            <a:pPr>
              <a:spcBef>
                <a:spcPts val="0"/>
              </a:spcBef>
            </a:pPr>
            <a:r>
              <a:rPr lang="en-US" sz="2400" dirty="0"/>
              <a:t>Paid out of general federal tax dollars</a:t>
            </a:r>
          </a:p>
          <a:p>
            <a:pPr>
              <a:spcBef>
                <a:spcPts val="0"/>
              </a:spcBef>
            </a:pPr>
            <a:endParaRPr lang="en-US" sz="2400" dirty="0"/>
          </a:p>
          <a:p>
            <a:pPr>
              <a:spcBef>
                <a:spcPts val="0"/>
              </a:spcBef>
            </a:pPr>
            <a:r>
              <a:rPr lang="en-US" sz="2400" dirty="0"/>
              <a:t>Meant to provide enough $ for basic food and shelter</a:t>
            </a:r>
          </a:p>
          <a:p>
            <a:pPr>
              <a:spcBef>
                <a:spcPts val="0"/>
              </a:spcBef>
            </a:pPr>
            <a:endParaRPr lang="en-US" sz="2400" dirty="0"/>
          </a:p>
          <a:p>
            <a:pPr>
              <a:spcBef>
                <a:spcPts val="0"/>
              </a:spcBef>
            </a:pPr>
            <a:r>
              <a:rPr lang="en-US" sz="2400" dirty="0"/>
              <a:t>Comes with Medicaid/Title 19</a:t>
            </a:r>
          </a:p>
        </p:txBody>
      </p:sp>
    </p:spTree>
    <p:extLst>
      <p:ext uri="{BB962C8B-B14F-4D97-AF65-F5344CB8AC3E}">
        <p14:creationId xmlns:p14="http://schemas.microsoft.com/office/powerpoint/2010/main" val="656163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smtClean="0">
                <a:latin typeface="Cambria" panose="02040503050406030204" pitchFamily="18" charset="0"/>
              </a:rPr>
              <a:t>True or False?		</a:t>
            </a:r>
            <a:endParaRPr lang="en-US" dirty="0">
              <a:latin typeface="Cambria" panose="02040503050406030204" pitchFamily="18" charset="0"/>
            </a:endParaRPr>
          </a:p>
        </p:txBody>
      </p:sp>
      <p:sp>
        <p:nvSpPr>
          <p:cNvPr id="3" name="Content Placeholder 2"/>
          <p:cNvSpPr>
            <a:spLocks noGrp="1"/>
          </p:cNvSpPr>
          <p:nvPr>
            <p:ph idx="4294967295"/>
          </p:nvPr>
        </p:nvSpPr>
        <p:spPr>
          <a:xfrm>
            <a:off x="391886" y="1531196"/>
            <a:ext cx="8596313" cy="4548970"/>
          </a:xfrm>
          <a:prstGeom prst="rect">
            <a:avLst/>
          </a:prstGeom>
        </p:spPr>
        <p:txBody>
          <a:bodyPr>
            <a:normAutofit fontScale="62500" lnSpcReduction="20000"/>
          </a:bodyPr>
          <a:lstStyle/>
          <a:p>
            <a:r>
              <a:rPr lang="en-US" sz="3800" dirty="0" smtClean="0">
                <a:latin typeface="Cambria" panose="02040503050406030204" pitchFamily="18" charset="0"/>
              </a:rPr>
              <a:t>On Disability I can only have $2,000 in the Bank.</a:t>
            </a:r>
          </a:p>
          <a:p>
            <a:endParaRPr lang="en-US" sz="3800" dirty="0" smtClean="0">
              <a:latin typeface="Cambria" panose="02040503050406030204" pitchFamily="18" charset="0"/>
            </a:endParaRPr>
          </a:p>
          <a:p>
            <a:r>
              <a:rPr lang="en-US" sz="3800" dirty="0" smtClean="0">
                <a:latin typeface="Cambria" panose="02040503050406030204" pitchFamily="18" charset="0"/>
              </a:rPr>
              <a:t>If I make more than $1,000 I will lose my Disability benefits.</a:t>
            </a:r>
          </a:p>
          <a:p>
            <a:endParaRPr lang="en-US" sz="3800" dirty="0" smtClean="0">
              <a:latin typeface="Cambria" panose="02040503050406030204" pitchFamily="18" charset="0"/>
            </a:endParaRPr>
          </a:p>
          <a:p>
            <a:r>
              <a:rPr lang="en-US" sz="3800" dirty="0" smtClean="0">
                <a:latin typeface="Cambria" panose="02040503050406030204" pitchFamily="18" charset="0"/>
              </a:rPr>
              <a:t>I have to keep at least $1.00 of SSI to keep my Medicaid.</a:t>
            </a:r>
          </a:p>
          <a:p>
            <a:endParaRPr lang="en-US" sz="3800" dirty="0" smtClean="0">
              <a:latin typeface="Cambria" panose="02040503050406030204" pitchFamily="18" charset="0"/>
            </a:endParaRPr>
          </a:p>
          <a:p>
            <a:r>
              <a:rPr lang="en-US" sz="3800" dirty="0" smtClean="0">
                <a:latin typeface="Cambria" panose="02040503050406030204" pitchFamily="18" charset="0"/>
              </a:rPr>
              <a:t>I have to report my tax refund to Social Security.</a:t>
            </a:r>
          </a:p>
          <a:p>
            <a:endParaRPr lang="en-US" sz="3800" dirty="0" smtClean="0">
              <a:latin typeface="Cambria" panose="02040503050406030204" pitchFamily="18" charset="0"/>
            </a:endParaRPr>
          </a:p>
          <a:p>
            <a:r>
              <a:rPr lang="en-US" sz="3800" dirty="0" smtClean="0">
                <a:latin typeface="Cambria" panose="02040503050406030204" pitchFamily="18" charset="0"/>
              </a:rPr>
              <a:t>The rules for SSI and Disability are the same.</a:t>
            </a:r>
          </a:p>
          <a:p>
            <a:endParaRPr lang="en-US" sz="3800" dirty="0" smtClean="0">
              <a:latin typeface="Cambria" panose="02040503050406030204" pitchFamily="18" charset="0"/>
            </a:endParaRPr>
          </a:p>
          <a:p>
            <a:r>
              <a:rPr lang="en-US" sz="3800" dirty="0" smtClean="0">
                <a:latin typeface="Cambria" panose="02040503050406030204" pitchFamily="18" charset="0"/>
              </a:rPr>
              <a:t>If I lose my benefits (SSDI or SSI benefits) I have to do new application.</a:t>
            </a:r>
          </a:p>
          <a:p>
            <a:endParaRPr lang="en-US" dirty="0"/>
          </a:p>
        </p:txBody>
      </p:sp>
    </p:spTree>
    <p:extLst>
      <p:ext uri="{BB962C8B-B14F-4D97-AF65-F5344CB8AC3E}">
        <p14:creationId xmlns:p14="http://schemas.microsoft.com/office/powerpoint/2010/main" val="24989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Basic Eligibility for SSI </a:t>
            </a:r>
          </a:p>
        </p:txBody>
      </p:sp>
      <p:sp>
        <p:nvSpPr>
          <p:cNvPr id="3" name="Content Placeholder 2"/>
          <p:cNvSpPr>
            <a:spLocks noGrp="1"/>
          </p:cNvSpPr>
          <p:nvPr>
            <p:ph idx="4294967295"/>
          </p:nvPr>
        </p:nvSpPr>
        <p:spPr>
          <a:xfrm>
            <a:off x="190005" y="1535298"/>
            <a:ext cx="8596313" cy="3881438"/>
          </a:xfrm>
          <a:prstGeom prst="rect">
            <a:avLst/>
          </a:prstGeom>
        </p:spPr>
        <p:txBody>
          <a:bodyPr/>
          <a:lstStyle/>
          <a:p>
            <a:r>
              <a:rPr lang="en-US" sz="2400" dirty="0"/>
              <a:t>Aged 65 or older; </a:t>
            </a:r>
          </a:p>
          <a:p>
            <a:r>
              <a:rPr lang="en-US" sz="2400" dirty="0"/>
              <a:t>Blind (20/200 or less in better eye with glasses or field of vision less than 20 degrees); or,</a:t>
            </a:r>
          </a:p>
          <a:p>
            <a:r>
              <a:rPr lang="en-US" sz="2400" dirty="0"/>
              <a:t>Disabled; and</a:t>
            </a:r>
          </a:p>
          <a:p>
            <a:r>
              <a:rPr lang="en-US" sz="2400" dirty="0"/>
              <a:t>Meet the income and resource tests; and </a:t>
            </a:r>
          </a:p>
          <a:p>
            <a:r>
              <a:rPr lang="en-US" sz="2400" dirty="0"/>
              <a:t>Certain citizenship or residency requirements.</a:t>
            </a:r>
          </a:p>
          <a:p>
            <a:r>
              <a:rPr lang="en-US" sz="2400" dirty="0"/>
              <a:t>File an application.</a:t>
            </a:r>
          </a:p>
          <a:p>
            <a:r>
              <a:rPr lang="en-US" dirty="0" smtClean="0">
                <a:hlinkClick r:id="rId3"/>
              </a:rPr>
              <a:t>Iowa Medicaid Website</a:t>
            </a:r>
            <a:endParaRPr lang="en-US" dirty="0"/>
          </a:p>
        </p:txBody>
      </p:sp>
    </p:spTree>
    <p:extLst>
      <p:ext uri="{BB962C8B-B14F-4D97-AF65-F5344CB8AC3E}">
        <p14:creationId xmlns:p14="http://schemas.microsoft.com/office/powerpoint/2010/main" val="313425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Benefit Rate (FBR)</a:t>
            </a:r>
          </a:p>
        </p:txBody>
      </p:sp>
      <p:sp>
        <p:nvSpPr>
          <p:cNvPr id="4" name="Content Placeholder 3"/>
          <p:cNvSpPr>
            <a:spLocks noGrp="1"/>
          </p:cNvSpPr>
          <p:nvPr>
            <p:ph sz="half" idx="2"/>
          </p:nvPr>
        </p:nvSpPr>
        <p:spPr/>
        <p:txBody>
          <a:bodyPr/>
          <a:lstStyle/>
          <a:p>
            <a:r>
              <a:rPr lang="en-US" dirty="0"/>
              <a:t>2019 Rates:</a:t>
            </a:r>
          </a:p>
          <a:p>
            <a:endParaRPr lang="en-US" dirty="0" smtClean="0"/>
          </a:p>
          <a:p>
            <a:r>
              <a:rPr lang="en-US" dirty="0" smtClean="0"/>
              <a:t>Individual</a:t>
            </a:r>
            <a:r>
              <a:rPr lang="en-US" dirty="0"/>
              <a:t>: $</a:t>
            </a:r>
            <a:r>
              <a:rPr lang="en-US" dirty="0" smtClean="0"/>
              <a:t>771</a:t>
            </a:r>
            <a:endParaRPr lang="en-US" dirty="0"/>
          </a:p>
          <a:p>
            <a:endParaRPr lang="en-US" i="1" u="sng" dirty="0" smtClean="0"/>
          </a:p>
          <a:p>
            <a:r>
              <a:rPr lang="en-US" i="1" u="sng" dirty="0" smtClean="0"/>
              <a:t>Eligible </a:t>
            </a:r>
            <a:r>
              <a:rPr lang="en-US" i="1" u="sng" dirty="0"/>
              <a:t>Couple: $</a:t>
            </a:r>
            <a:r>
              <a:rPr lang="en-US" i="1" u="sng" dirty="0" smtClean="0"/>
              <a:t>1,157</a:t>
            </a:r>
            <a:endParaRPr lang="en-US" i="1" u="sng" dirty="0"/>
          </a:p>
          <a:p>
            <a:pPr marL="0" indent="0">
              <a:buNone/>
            </a:pPr>
            <a:endParaRPr lang="en-US" dirty="0"/>
          </a:p>
        </p:txBody>
      </p:sp>
      <p:sp>
        <p:nvSpPr>
          <p:cNvPr id="5" name="Content Placeholder 4"/>
          <p:cNvSpPr>
            <a:spLocks noGrp="1"/>
          </p:cNvSpPr>
          <p:nvPr>
            <p:ph sz="half" idx="1"/>
          </p:nvPr>
        </p:nvSpPr>
        <p:spPr/>
        <p:txBody>
          <a:bodyPr/>
          <a:lstStyle/>
          <a:p>
            <a:r>
              <a:rPr lang="en-US" dirty="0" smtClean="0"/>
              <a:t>Rate set each year by SSA</a:t>
            </a:r>
          </a:p>
          <a:p>
            <a:pPr marL="0" indent="0">
              <a:buNone/>
            </a:pPr>
            <a:endParaRPr lang="en-US" dirty="0" smtClean="0"/>
          </a:p>
          <a:p>
            <a:r>
              <a:rPr lang="en-US" dirty="0" smtClean="0"/>
              <a:t>Receive the full FBR when responsible for food and shelter; and little to no income. </a:t>
            </a:r>
          </a:p>
          <a:p>
            <a:endParaRPr lang="en-US" dirty="0"/>
          </a:p>
        </p:txBody>
      </p:sp>
    </p:spTree>
    <p:extLst>
      <p:ext uri="{BB962C8B-B14F-4D97-AF65-F5344CB8AC3E}">
        <p14:creationId xmlns:p14="http://schemas.microsoft.com/office/powerpoint/2010/main" val="186293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Income That </a:t>
            </a:r>
            <a:r>
              <a:rPr lang="en-US" dirty="0" smtClean="0"/>
              <a:t>Impacts </a:t>
            </a:r>
            <a:r>
              <a:rPr lang="en-US" dirty="0"/>
              <a:t>SSI</a:t>
            </a:r>
          </a:p>
        </p:txBody>
      </p:sp>
      <p:sp>
        <p:nvSpPr>
          <p:cNvPr id="3" name="Content Placeholder 2"/>
          <p:cNvSpPr>
            <a:spLocks noGrp="1"/>
          </p:cNvSpPr>
          <p:nvPr>
            <p:ph idx="4294967295"/>
          </p:nvPr>
        </p:nvSpPr>
        <p:spPr>
          <a:xfrm>
            <a:off x="320634" y="1780578"/>
            <a:ext cx="8596313" cy="3881437"/>
          </a:xfrm>
          <a:prstGeom prst="rect">
            <a:avLst/>
          </a:prstGeom>
        </p:spPr>
        <p:txBody>
          <a:bodyPr>
            <a:normAutofit/>
          </a:bodyPr>
          <a:lstStyle/>
          <a:p>
            <a:r>
              <a:rPr lang="en-US" sz="2400" dirty="0"/>
              <a:t>Unearned </a:t>
            </a:r>
            <a:r>
              <a:rPr lang="en-US" sz="2400" dirty="0" smtClean="0"/>
              <a:t>income</a:t>
            </a:r>
            <a:endParaRPr lang="en-US" sz="2400" dirty="0"/>
          </a:p>
          <a:p>
            <a:endParaRPr lang="en-US" sz="2400" dirty="0" smtClean="0"/>
          </a:p>
          <a:p>
            <a:r>
              <a:rPr lang="en-US" sz="2400" dirty="0" smtClean="0"/>
              <a:t>Gross </a:t>
            </a:r>
            <a:r>
              <a:rPr lang="en-US" sz="2400" dirty="0"/>
              <a:t>wages/earnings and net earnings from self-employment, including in-kind items received in lieu of wages (like room and board</a:t>
            </a:r>
            <a:r>
              <a:rPr lang="en-US" sz="2400" dirty="0" smtClean="0"/>
              <a:t>)</a:t>
            </a:r>
            <a:endParaRPr lang="en-US" sz="2400" dirty="0"/>
          </a:p>
          <a:p>
            <a:endParaRPr lang="en-US" sz="2400" dirty="0" smtClean="0"/>
          </a:p>
          <a:p>
            <a:r>
              <a:rPr lang="en-US" sz="2400" dirty="0" smtClean="0"/>
              <a:t>In-kind </a:t>
            </a:r>
            <a:r>
              <a:rPr lang="en-US" sz="2400" dirty="0"/>
              <a:t>support and maintenance received from others </a:t>
            </a:r>
          </a:p>
        </p:txBody>
      </p:sp>
    </p:spTree>
    <p:extLst>
      <p:ext uri="{BB962C8B-B14F-4D97-AF65-F5344CB8AC3E}">
        <p14:creationId xmlns:p14="http://schemas.microsoft.com/office/powerpoint/2010/main" val="173774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Unearned Income and SSI</a:t>
            </a:r>
          </a:p>
        </p:txBody>
      </p:sp>
      <p:sp>
        <p:nvSpPr>
          <p:cNvPr id="3" name="Content Placeholder 2"/>
          <p:cNvSpPr>
            <a:spLocks noGrp="1"/>
          </p:cNvSpPr>
          <p:nvPr>
            <p:ph idx="4294967295"/>
          </p:nvPr>
        </p:nvSpPr>
        <p:spPr>
          <a:xfrm>
            <a:off x="225631" y="1557399"/>
            <a:ext cx="8596313" cy="3881438"/>
          </a:xfrm>
          <a:prstGeom prst="rect">
            <a:avLst/>
          </a:prstGeom>
        </p:spPr>
        <p:txBody>
          <a:bodyPr/>
          <a:lstStyle/>
          <a:p>
            <a:pPr marL="0" indent="0">
              <a:buNone/>
            </a:pPr>
            <a:r>
              <a:rPr lang="en-US" sz="2400" dirty="0"/>
              <a:t>Common forms of unearned income would include the following: </a:t>
            </a:r>
          </a:p>
          <a:p>
            <a:r>
              <a:rPr lang="en-US" sz="2400" dirty="0" smtClean="0"/>
              <a:t>Social </a:t>
            </a:r>
            <a:r>
              <a:rPr lang="en-US" sz="2400" dirty="0"/>
              <a:t>Security Title </a:t>
            </a:r>
            <a:r>
              <a:rPr lang="en-US" sz="2400" dirty="0" smtClean="0"/>
              <a:t>II benefits (SSDI)</a:t>
            </a:r>
            <a:endParaRPr lang="en-US" sz="2400" dirty="0"/>
          </a:p>
          <a:p>
            <a:r>
              <a:rPr lang="en-US" sz="2400" dirty="0" smtClean="0"/>
              <a:t>Veteran’s </a:t>
            </a:r>
            <a:r>
              <a:rPr lang="en-US" sz="2400" dirty="0"/>
              <a:t>benefits</a:t>
            </a:r>
          </a:p>
          <a:p>
            <a:r>
              <a:rPr lang="en-US" sz="2400" dirty="0" smtClean="0"/>
              <a:t>Worker’s </a:t>
            </a:r>
            <a:r>
              <a:rPr lang="en-US" sz="2400" dirty="0"/>
              <a:t>Compensation</a:t>
            </a:r>
          </a:p>
          <a:p>
            <a:r>
              <a:rPr lang="en-US" sz="2400" dirty="0" smtClean="0"/>
              <a:t>Unemployment Insurance</a:t>
            </a:r>
            <a:endParaRPr lang="en-US" sz="2400" dirty="0"/>
          </a:p>
          <a:p>
            <a:r>
              <a:rPr lang="en-US" sz="2400" dirty="0"/>
              <a:t>Child Support</a:t>
            </a:r>
          </a:p>
          <a:p>
            <a:r>
              <a:rPr lang="en-US" sz="2400" dirty="0" smtClean="0"/>
              <a:t>Family Investment Program</a:t>
            </a:r>
            <a:endParaRPr lang="en-US" sz="2400" dirty="0"/>
          </a:p>
          <a:p>
            <a:endParaRPr lang="en-US" dirty="0"/>
          </a:p>
        </p:txBody>
      </p:sp>
    </p:spTree>
    <p:extLst>
      <p:ext uri="{BB962C8B-B14F-4D97-AF65-F5344CB8AC3E}">
        <p14:creationId xmlns:p14="http://schemas.microsoft.com/office/powerpoint/2010/main" val="42557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smtClean="0">
                <a:latin typeface="+mn-lt"/>
              </a:rPr>
              <a:t>What is </a:t>
            </a:r>
            <a:r>
              <a:rPr lang="en-US" u="sng" dirty="0" smtClean="0">
                <a:latin typeface="+mn-lt"/>
              </a:rPr>
              <a:t>NOT</a:t>
            </a:r>
            <a:r>
              <a:rPr lang="en-US" dirty="0" smtClean="0">
                <a:latin typeface="+mn-lt"/>
              </a:rPr>
              <a:t> Considered to be Income</a:t>
            </a:r>
            <a:endParaRPr lang="en-US" dirty="0">
              <a:latin typeface="+mn-lt"/>
            </a:endParaRPr>
          </a:p>
        </p:txBody>
      </p:sp>
      <p:sp>
        <p:nvSpPr>
          <p:cNvPr id="3" name="Content Placeholder 2"/>
          <p:cNvSpPr>
            <a:spLocks noGrp="1"/>
          </p:cNvSpPr>
          <p:nvPr>
            <p:ph idx="4294967295"/>
          </p:nvPr>
        </p:nvSpPr>
        <p:spPr>
          <a:xfrm>
            <a:off x="0" y="2160588"/>
            <a:ext cx="8596313" cy="3881437"/>
          </a:xfrm>
          <a:prstGeom prst="rect">
            <a:avLst/>
          </a:prstGeom>
        </p:spPr>
        <p:txBody>
          <a:bodyPr>
            <a:normAutofit/>
          </a:bodyPr>
          <a:lstStyle/>
          <a:p>
            <a:pPr>
              <a:buFont typeface="Arial" charset="0"/>
              <a:buChar char="•"/>
            </a:pPr>
            <a:r>
              <a:rPr lang="en-US" sz="3000" dirty="0"/>
              <a:t>Any item that is </a:t>
            </a:r>
            <a:r>
              <a:rPr lang="en-US" sz="3000" u="sng" dirty="0"/>
              <a:t>not</a:t>
            </a:r>
            <a:r>
              <a:rPr lang="en-US" sz="3000" dirty="0"/>
              <a:t> food or shelter and </a:t>
            </a:r>
            <a:r>
              <a:rPr lang="en-US" sz="3000" u="sng" dirty="0"/>
              <a:t>cannot</a:t>
            </a:r>
            <a:r>
              <a:rPr lang="en-US" sz="3000" dirty="0"/>
              <a:t> be used to obtain food or shelter</a:t>
            </a:r>
          </a:p>
          <a:p>
            <a:pPr lvl="1">
              <a:buFont typeface="Arial" charset="0"/>
              <a:buChar char="•"/>
            </a:pPr>
            <a:r>
              <a:rPr lang="en-US" sz="2800" dirty="0" smtClean="0"/>
              <a:t>Examples</a:t>
            </a:r>
            <a:r>
              <a:rPr lang="en-US" sz="2800" dirty="0"/>
              <a:t>:</a:t>
            </a:r>
          </a:p>
          <a:p>
            <a:pPr lvl="2">
              <a:buFont typeface="Arial" charset="0"/>
              <a:buChar char="•"/>
            </a:pPr>
            <a:r>
              <a:rPr lang="en-US" sz="2600" u="sng" dirty="0"/>
              <a:t>Housing Subsidy (Section 8/PH)</a:t>
            </a:r>
          </a:p>
          <a:p>
            <a:pPr lvl="2">
              <a:buFont typeface="Arial" charset="0"/>
              <a:buChar char="•"/>
            </a:pPr>
            <a:r>
              <a:rPr lang="en-US" sz="2600" u="sng" dirty="0"/>
              <a:t>Income tax refunds</a:t>
            </a:r>
          </a:p>
          <a:p>
            <a:pPr lvl="2">
              <a:buFont typeface="Arial" charset="0"/>
              <a:buChar char="•"/>
            </a:pPr>
            <a:r>
              <a:rPr lang="en-US" sz="2600" dirty="0"/>
              <a:t>Proceeds of a loan</a:t>
            </a:r>
          </a:p>
          <a:p>
            <a:pPr lvl="2">
              <a:buFont typeface="Arial" charset="0"/>
              <a:buChar char="•"/>
            </a:pPr>
            <a:r>
              <a:rPr lang="en-US" sz="2600" dirty="0"/>
              <a:t>Payment of an individual’</a:t>
            </a:r>
            <a:r>
              <a:rPr lang="en-US" altLang="ja-JP" sz="2600" dirty="0">
                <a:ea typeface="MS PGothic" pitchFamily="34" charset="-128"/>
              </a:rPr>
              <a:t>s bills that are not for food or shelter items</a:t>
            </a:r>
          </a:p>
          <a:p>
            <a:pPr lvl="2">
              <a:buFont typeface="Arial" charset="0"/>
              <a:buChar char="•"/>
            </a:pPr>
            <a:r>
              <a:rPr lang="en-US" sz="2600" dirty="0"/>
              <a:t>Clothing</a:t>
            </a:r>
          </a:p>
          <a:p>
            <a:endParaRPr lang="en-US" dirty="0"/>
          </a:p>
        </p:txBody>
      </p:sp>
    </p:spTree>
    <p:extLst>
      <p:ext uri="{BB962C8B-B14F-4D97-AF65-F5344CB8AC3E}">
        <p14:creationId xmlns:p14="http://schemas.microsoft.com/office/powerpoint/2010/main" val="3324650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Resource Limits</a:t>
            </a:r>
          </a:p>
        </p:txBody>
      </p:sp>
      <p:sp>
        <p:nvSpPr>
          <p:cNvPr id="3" name="Content Placeholder 2"/>
          <p:cNvSpPr>
            <a:spLocks noGrp="1"/>
          </p:cNvSpPr>
          <p:nvPr>
            <p:ph idx="4294967295"/>
          </p:nvPr>
        </p:nvSpPr>
        <p:spPr>
          <a:xfrm>
            <a:off x="0" y="2160588"/>
            <a:ext cx="9070975" cy="2333625"/>
          </a:xfrm>
          <a:prstGeom prst="rect">
            <a:avLst/>
          </a:prstGeom>
        </p:spPr>
        <p:txBody>
          <a:bodyPr>
            <a:normAutofit fontScale="92500" lnSpcReduction="20000"/>
          </a:bodyPr>
          <a:lstStyle/>
          <a:p>
            <a:r>
              <a:rPr lang="en-US" sz="2400" dirty="0"/>
              <a:t>Individual’s countable resources must not exceed $2,000 as of the </a:t>
            </a:r>
            <a:r>
              <a:rPr lang="en-US" sz="2400" dirty="0" smtClean="0"/>
              <a:t>last </a:t>
            </a:r>
            <a:r>
              <a:rPr lang="en-US" sz="2400" dirty="0"/>
              <a:t>day of a given month.  </a:t>
            </a:r>
          </a:p>
          <a:p>
            <a:endParaRPr lang="en-US" sz="2400" dirty="0"/>
          </a:p>
          <a:p>
            <a:r>
              <a:rPr lang="en-US" sz="2400" dirty="0"/>
              <a:t>Eligible couple’s countable resources must not exceed $3,000 as of the </a:t>
            </a:r>
            <a:r>
              <a:rPr lang="en-US" sz="2400" dirty="0" smtClean="0"/>
              <a:t>last </a:t>
            </a:r>
            <a:r>
              <a:rPr lang="en-US" sz="2400" dirty="0"/>
              <a:t>day of a given month. </a:t>
            </a:r>
            <a:endParaRPr lang="en-US" sz="2400" dirty="0" smtClean="0"/>
          </a:p>
          <a:p>
            <a:endParaRPr lang="en-US" sz="2400" dirty="0"/>
          </a:p>
          <a:p>
            <a:r>
              <a:rPr lang="en-US" sz="2400" b="1" u="sng" dirty="0" smtClean="0"/>
              <a:t>Unless on MEPD. ($12,000/13,000)</a:t>
            </a:r>
            <a:endParaRPr lang="en-US" sz="2400" b="1" u="sng" dirty="0"/>
          </a:p>
          <a:p>
            <a:endParaRPr lang="en-US" dirty="0"/>
          </a:p>
        </p:txBody>
      </p:sp>
    </p:spTree>
    <p:extLst>
      <p:ext uri="{BB962C8B-B14F-4D97-AF65-F5344CB8AC3E}">
        <p14:creationId xmlns:p14="http://schemas.microsoft.com/office/powerpoint/2010/main" val="1764308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Resource Exclusions</a:t>
            </a:r>
          </a:p>
        </p:txBody>
      </p:sp>
      <p:sp>
        <p:nvSpPr>
          <p:cNvPr id="3" name="Content Placeholder 2"/>
          <p:cNvSpPr>
            <a:spLocks noGrp="1"/>
          </p:cNvSpPr>
          <p:nvPr>
            <p:ph sz="half" idx="1"/>
          </p:nvPr>
        </p:nvSpPr>
        <p:spPr/>
        <p:txBody>
          <a:bodyPr/>
          <a:lstStyle/>
          <a:p>
            <a:r>
              <a:rPr lang="en-US" sz="2400" dirty="0" smtClean="0"/>
              <a:t>Household goods and person items</a:t>
            </a:r>
          </a:p>
          <a:p>
            <a:r>
              <a:rPr lang="en-US" sz="2400" dirty="0" smtClean="0"/>
              <a:t>Medical device and equipment</a:t>
            </a:r>
          </a:p>
          <a:p>
            <a:r>
              <a:rPr lang="en-US" sz="2400" dirty="0" smtClean="0"/>
              <a:t>Some life insurance policies</a:t>
            </a:r>
          </a:p>
          <a:p>
            <a:r>
              <a:rPr lang="en-US" sz="2400" dirty="0" smtClean="0"/>
              <a:t>The home where the customer lives</a:t>
            </a:r>
          </a:p>
          <a:p>
            <a:r>
              <a:rPr lang="en-US" sz="2400" dirty="0" smtClean="0"/>
              <a:t>One automobile per customer</a:t>
            </a:r>
            <a:endParaRPr lang="en-US" sz="2400" dirty="0"/>
          </a:p>
        </p:txBody>
      </p:sp>
      <p:sp>
        <p:nvSpPr>
          <p:cNvPr id="4" name="Content Placeholder 3"/>
          <p:cNvSpPr>
            <a:spLocks noGrp="1"/>
          </p:cNvSpPr>
          <p:nvPr>
            <p:ph sz="half" idx="2"/>
          </p:nvPr>
        </p:nvSpPr>
        <p:spPr>
          <a:xfrm>
            <a:off x="5089970" y="2160589"/>
            <a:ext cx="4184034" cy="4168959"/>
          </a:xfrm>
        </p:spPr>
        <p:txBody>
          <a:bodyPr/>
          <a:lstStyle/>
          <a:p>
            <a:r>
              <a:rPr lang="en-US" sz="2400" dirty="0"/>
              <a:t>Some burial funds, burial spaces, and life insurance assigned to funeral provider</a:t>
            </a:r>
          </a:p>
          <a:p>
            <a:r>
              <a:rPr lang="en-US" sz="2400" dirty="0"/>
              <a:t>Some student financial assistance</a:t>
            </a:r>
          </a:p>
          <a:p>
            <a:r>
              <a:rPr lang="en-US" sz="2400" dirty="0"/>
              <a:t>Individual Development Accounts (IDAs)</a:t>
            </a:r>
          </a:p>
          <a:p>
            <a:r>
              <a:rPr lang="en-US" sz="2400" dirty="0"/>
              <a:t>Some trusts</a:t>
            </a:r>
          </a:p>
          <a:p>
            <a:r>
              <a:rPr lang="en-US" sz="2400" b="1" dirty="0"/>
              <a:t>Support from programs such as DHS and </a:t>
            </a:r>
            <a:r>
              <a:rPr lang="en-US" sz="2400" b="1" dirty="0" smtClean="0"/>
              <a:t>Housing</a:t>
            </a:r>
            <a:endParaRPr lang="en-US" sz="2400" b="1" dirty="0"/>
          </a:p>
          <a:p>
            <a:endParaRPr lang="en-US" sz="2400" dirty="0"/>
          </a:p>
        </p:txBody>
      </p:sp>
    </p:spTree>
    <p:extLst>
      <p:ext uri="{BB962C8B-B14F-4D97-AF65-F5344CB8AC3E}">
        <p14:creationId xmlns:p14="http://schemas.microsoft.com/office/powerpoint/2010/main" val="2883379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How earnings affect SSI payments</a:t>
            </a:r>
          </a:p>
        </p:txBody>
      </p:sp>
      <p:sp>
        <p:nvSpPr>
          <p:cNvPr id="3" name="Content Placeholder 2"/>
          <p:cNvSpPr>
            <a:spLocks noGrp="1"/>
          </p:cNvSpPr>
          <p:nvPr>
            <p:ph idx="4294967295"/>
          </p:nvPr>
        </p:nvSpPr>
        <p:spPr>
          <a:xfrm>
            <a:off x="0" y="2160588"/>
            <a:ext cx="8596313" cy="3881437"/>
          </a:xfrm>
          <a:prstGeom prst="rect">
            <a:avLst/>
          </a:prstGeom>
        </p:spPr>
        <p:txBody>
          <a:bodyPr/>
          <a:lstStyle/>
          <a:p>
            <a:r>
              <a:rPr lang="en-US" sz="2400" dirty="0"/>
              <a:t>SSA counts less than half of your earned income</a:t>
            </a:r>
          </a:p>
          <a:p>
            <a:r>
              <a:rPr lang="en-US" sz="2400" dirty="0"/>
              <a:t>SSA does not count the first $20 of any kind (monthly)</a:t>
            </a:r>
          </a:p>
          <a:p>
            <a:r>
              <a:rPr lang="en-US" sz="2400" dirty="0"/>
              <a:t>SSA does not count the first $65 of earned income (monthly)</a:t>
            </a:r>
          </a:p>
          <a:p>
            <a:r>
              <a:rPr lang="en-US" sz="2400" dirty="0"/>
              <a:t>Certain impairment related work expenses can also be deducted from your gross wages.</a:t>
            </a:r>
          </a:p>
          <a:p>
            <a:endParaRPr lang="en-US" dirty="0"/>
          </a:p>
        </p:txBody>
      </p:sp>
    </p:spTree>
    <p:extLst>
      <p:ext uri="{BB962C8B-B14F-4D97-AF65-F5344CB8AC3E}">
        <p14:creationId xmlns:p14="http://schemas.microsoft.com/office/powerpoint/2010/main" val="2695428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2509" y="490847"/>
            <a:ext cx="8596313" cy="1320800"/>
          </a:xfrm>
          <a:prstGeom prst="rect">
            <a:avLst/>
          </a:prstGeom>
        </p:spPr>
        <p:txBody>
          <a:bodyPr/>
          <a:lstStyle/>
          <a:p>
            <a:r>
              <a:rPr lang="en-US" dirty="0"/>
              <a:t>Calculation of SSI </a:t>
            </a:r>
            <a:r>
              <a:rPr lang="en-US" dirty="0" smtClean="0"/>
              <a:t>w/earned </a:t>
            </a:r>
            <a:r>
              <a:rPr lang="en-US" dirty="0"/>
              <a:t>income only</a:t>
            </a:r>
          </a:p>
        </p:txBody>
      </p:sp>
      <p:sp>
        <p:nvSpPr>
          <p:cNvPr id="3" name="Content Placeholder 2"/>
          <p:cNvSpPr>
            <a:spLocks noGrp="1"/>
          </p:cNvSpPr>
          <p:nvPr>
            <p:ph idx="4294967295"/>
          </p:nvPr>
        </p:nvSpPr>
        <p:spPr>
          <a:xfrm>
            <a:off x="2196935" y="1871498"/>
            <a:ext cx="6427788" cy="4884737"/>
          </a:xfrm>
          <a:prstGeom prst="rect">
            <a:avLst/>
          </a:prstGeom>
        </p:spPr>
        <p:txBody>
          <a:bodyPr>
            <a:normAutofit fontScale="25000" lnSpcReduction="20000"/>
          </a:bodyPr>
          <a:lstStyle/>
          <a:p>
            <a:pPr marL="0" indent="0">
              <a:buNone/>
            </a:pPr>
            <a:r>
              <a:rPr lang="en-US" sz="6200" dirty="0"/>
              <a:t>$</a:t>
            </a:r>
            <a:r>
              <a:rPr lang="en-US" sz="6200" dirty="0" smtClean="0"/>
              <a:t>885</a:t>
            </a:r>
            <a:r>
              <a:rPr lang="en-US" sz="6200" dirty="0"/>
              <a:t>	</a:t>
            </a:r>
            <a:r>
              <a:rPr lang="en-US" sz="6200" dirty="0" smtClean="0"/>
              <a:t>Earned </a:t>
            </a:r>
            <a:r>
              <a:rPr lang="en-US" sz="6200" dirty="0"/>
              <a:t>Income</a:t>
            </a:r>
          </a:p>
          <a:p>
            <a:pPr marL="0" indent="0">
              <a:buNone/>
            </a:pPr>
            <a:r>
              <a:rPr lang="en-US" sz="6200" u="sng" dirty="0"/>
              <a:t>   -</a:t>
            </a:r>
            <a:r>
              <a:rPr lang="en-US" sz="6200" u="sng" dirty="0" smtClean="0"/>
              <a:t>20</a:t>
            </a:r>
            <a:r>
              <a:rPr lang="en-US" sz="6200" dirty="0"/>
              <a:t>	</a:t>
            </a:r>
            <a:r>
              <a:rPr lang="en-US" sz="6200" dirty="0" smtClean="0"/>
              <a:t>General </a:t>
            </a:r>
            <a:r>
              <a:rPr lang="en-US" sz="6200" dirty="0"/>
              <a:t>exclusion</a:t>
            </a:r>
          </a:p>
          <a:p>
            <a:pPr marL="0" indent="0">
              <a:buNone/>
            </a:pPr>
            <a:r>
              <a:rPr lang="en-US" sz="6200" dirty="0"/>
              <a:t>$</a:t>
            </a:r>
            <a:r>
              <a:rPr lang="en-US" sz="6200" dirty="0" smtClean="0"/>
              <a:t>865</a:t>
            </a:r>
            <a:endParaRPr lang="en-US" sz="6200" dirty="0"/>
          </a:p>
          <a:p>
            <a:pPr marL="0" indent="0">
              <a:buNone/>
            </a:pPr>
            <a:r>
              <a:rPr lang="en-US" sz="6200" dirty="0"/>
              <a:t>  -</a:t>
            </a:r>
            <a:r>
              <a:rPr lang="en-US" sz="6200" dirty="0" smtClean="0"/>
              <a:t>65	Earned </a:t>
            </a:r>
            <a:r>
              <a:rPr lang="en-US" sz="6200" dirty="0"/>
              <a:t>Income Exclusion</a:t>
            </a:r>
          </a:p>
          <a:p>
            <a:pPr marL="0" indent="0">
              <a:buNone/>
            </a:pPr>
            <a:r>
              <a:rPr lang="en-US" sz="6200" u="sng" dirty="0"/>
              <a:t>$</a:t>
            </a:r>
            <a:r>
              <a:rPr lang="en-US" sz="6200" u="sng" dirty="0" smtClean="0"/>
              <a:t>800     </a:t>
            </a:r>
            <a:endParaRPr lang="en-US" sz="6200" u="sng" dirty="0"/>
          </a:p>
          <a:p>
            <a:pPr marL="0" indent="0">
              <a:buNone/>
            </a:pPr>
            <a:r>
              <a:rPr lang="en-US" sz="6200" dirty="0"/>
              <a:t>    /2	 ½ remaining earnings</a:t>
            </a:r>
          </a:p>
          <a:p>
            <a:pPr marL="0" indent="0">
              <a:buNone/>
            </a:pPr>
            <a:r>
              <a:rPr lang="en-US" sz="6200" u="sng" dirty="0"/>
              <a:t>$400	 </a:t>
            </a:r>
            <a:r>
              <a:rPr lang="en-US" sz="6200" dirty="0" smtClean="0"/>
              <a:t>Countable </a:t>
            </a:r>
            <a:r>
              <a:rPr lang="en-US" sz="6200" dirty="0"/>
              <a:t>earnings</a:t>
            </a:r>
          </a:p>
          <a:p>
            <a:pPr marL="0" indent="0">
              <a:buNone/>
            </a:pPr>
            <a:endParaRPr lang="en-US" sz="6200" dirty="0"/>
          </a:p>
          <a:p>
            <a:pPr marL="0" indent="0">
              <a:buNone/>
            </a:pPr>
            <a:r>
              <a:rPr lang="en-US" sz="6200" dirty="0"/>
              <a:t>$</a:t>
            </a:r>
            <a:r>
              <a:rPr lang="en-US" sz="6200" dirty="0" smtClean="0"/>
              <a:t>771.00	Federal </a:t>
            </a:r>
            <a:r>
              <a:rPr lang="en-US" sz="6200" dirty="0"/>
              <a:t>Benefit Rate- </a:t>
            </a:r>
            <a:r>
              <a:rPr lang="en-US" sz="6200" dirty="0" smtClean="0"/>
              <a:t>2019</a:t>
            </a:r>
            <a:endParaRPr lang="en-US" sz="6200" dirty="0"/>
          </a:p>
          <a:p>
            <a:pPr marL="0" indent="0">
              <a:buNone/>
            </a:pPr>
            <a:r>
              <a:rPr lang="en-US" sz="6200" dirty="0"/>
              <a:t> -</a:t>
            </a:r>
            <a:r>
              <a:rPr lang="en-US" sz="6200" dirty="0" smtClean="0"/>
              <a:t>400.0O	Countable </a:t>
            </a:r>
            <a:r>
              <a:rPr lang="en-US" sz="6200" dirty="0"/>
              <a:t>earnings</a:t>
            </a:r>
          </a:p>
          <a:p>
            <a:pPr marL="0" indent="0">
              <a:buNone/>
            </a:pPr>
            <a:r>
              <a:rPr lang="en-US" sz="6200" u="sng" dirty="0"/>
              <a:t>$</a:t>
            </a:r>
            <a:r>
              <a:rPr lang="en-US" sz="6200" u="sng" dirty="0" smtClean="0"/>
              <a:t>371.00 </a:t>
            </a:r>
            <a:r>
              <a:rPr lang="en-US" sz="6200" dirty="0" smtClean="0"/>
              <a:t> 	SSI </a:t>
            </a:r>
            <a:r>
              <a:rPr lang="en-US" sz="6200" dirty="0"/>
              <a:t>payment   </a:t>
            </a:r>
            <a:endParaRPr lang="en-US" sz="6200" dirty="0" smtClean="0"/>
          </a:p>
          <a:p>
            <a:pPr marL="0" indent="0">
              <a:buNone/>
            </a:pPr>
            <a:r>
              <a:rPr lang="en-US" sz="6200" dirty="0" smtClean="0"/>
              <a:t>+ </a:t>
            </a:r>
            <a:r>
              <a:rPr lang="en-US" sz="6200" dirty="0"/>
              <a:t>$885 gross income = </a:t>
            </a:r>
          </a:p>
          <a:p>
            <a:pPr marL="0" indent="0">
              <a:buNone/>
            </a:pPr>
            <a:r>
              <a:rPr lang="en-US" sz="7200" b="1" dirty="0"/>
              <a:t>$</a:t>
            </a:r>
            <a:r>
              <a:rPr lang="en-US" sz="7200" b="1" dirty="0" smtClean="0"/>
              <a:t>1,256.00   </a:t>
            </a:r>
            <a:r>
              <a:rPr lang="en-US" sz="7200" b="1" dirty="0"/>
              <a:t>Total Gross Income</a:t>
            </a:r>
          </a:p>
          <a:p>
            <a:pPr marL="0" indent="0">
              <a:buNone/>
            </a:pPr>
            <a:r>
              <a:rPr lang="en-US" sz="6200" b="1" dirty="0">
                <a:solidFill>
                  <a:srgbClr val="FF0000"/>
                </a:solidFill>
              </a:rPr>
              <a:t>2-MONTH </a:t>
            </a:r>
            <a:r>
              <a:rPr lang="en-US" sz="6200" b="1" dirty="0" smtClean="0">
                <a:solidFill>
                  <a:srgbClr val="FF0000"/>
                </a:solidFill>
              </a:rPr>
              <a:t>LAG</a:t>
            </a:r>
          </a:p>
          <a:p>
            <a:pPr marL="0" indent="0">
              <a:buNone/>
            </a:pPr>
            <a:r>
              <a:rPr lang="en-US" sz="6200" b="1" i="1" u="sng" dirty="0" smtClean="0">
                <a:solidFill>
                  <a:schemeClr val="tx1"/>
                </a:solidFill>
              </a:rPr>
              <a:t>*MAGIC NUMBER $1,627 per month (for most people)</a:t>
            </a:r>
            <a:endParaRPr lang="en-US" sz="6200" b="1" i="1" u="sng" dirty="0">
              <a:solidFill>
                <a:schemeClr val="tx1"/>
              </a:solidFill>
            </a:endParaRPr>
          </a:p>
          <a:p>
            <a:pPr marL="0" indent="0">
              <a:buNone/>
            </a:pPr>
            <a:endParaRPr lang="en-US" dirty="0"/>
          </a:p>
        </p:txBody>
      </p:sp>
    </p:spTree>
    <p:extLst>
      <p:ext uri="{BB962C8B-B14F-4D97-AF65-F5344CB8AC3E}">
        <p14:creationId xmlns:p14="http://schemas.microsoft.com/office/powerpoint/2010/main" val="1227221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77888"/>
            <a:ext cx="8243888" cy="1320800"/>
          </a:xfrm>
          <a:prstGeom prst="rect">
            <a:avLst/>
          </a:prstGeom>
        </p:spPr>
        <p:txBody>
          <a:bodyPr>
            <a:normAutofit/>
          </a:bodyPr>
          <a:lstStyle/>
          <a:p>
            <a:r>
              <a:rPr lang="en-US" dirty="0"/>
              <a:t>What happens if my earnings are </a:t>
            </a:r>
            <a:r>
              <a:rPr lang="en-US" dirty="0" smtClean="0"/>
              <a:t>so </a:t>
            </a:r>
            <a:r>
              <a:rPr lang="en-US" dirty="0"/>
              <a:t>high that my SSI </a:t>
            </a:r>
            <a:r>
              <a:rPr lang="en-US" dirty="0" smtClean="0"/>
              <a:t>stops?</a:t>
            </a:r>
            <a:endParaRPr lang="en-US" dirty="0"/>
          </a:p>
        </p:txBody>
      </p:sp>
      <p:sp>
        <p:nvSpPr>
          <p:cNvPr id="3" name="Content Placeholder 2"/>
          <p:cNvSpPr>
            <a:spLocks noGrp="1"/>
          </p:cNvSpPr>
          <p:nvPr>
            <p:ph idx="4294967295"/>
          </p:nvPr>
        </p:nvSpPr>
        <p:spPr>
          <a:xfrm>
            <a:off x="0" y="2644775"/>
            <a:ext cx="8596313" cy="3879850"/>
          </a:xfrm>
          <a:prstGeom prst="rect">
            <a:avLst/>
          </a:prstGeom>
        </p:spPr>
        <p:txBody>
          <a:bodyPr/>
          <a:lstStyle/>
          <a:p>
            <a:r>
              <a:rPr lang="en-US" sz="2400" dirty="0"/>
              <a:t>Benefits can start again if you stop working or your earnings </a:t>
            </a:r>
            <a:r>
              <a:rPr lang="en-US" sz="2400" dirty="0" smtClean="0"/>
              <a:t>decrease </a:t>
            </a:r>
            <a:r>
              <a:rPr lang="en-US" sz="2400" i="1" dirty="0" smtClean="0"/>
              <a:t>(12-month ineligible grace period</a:t>
            </a:r>
            <a:r>
              <a:rPr lang="en-US" sz="2400" dirty="0" smtClean="0"/>
              <a:t>)</a:t>
            </a:r>
            <a:endParaRPr lang="en-US" sz="2400" dirty="0"/>
          </a:p>
          <a:p>
            <a:r>
              <a:rPr lang="en-US" sz="2400" dirty="0"/>
              <a:t>If your earnings are so high that your SSI payments stop: </a:t>
            </a:r>
          </a:p>
          <a:p>
            <a:r>
              <a:rPr lang="en-US" sz="2400" dirty="0"/>
              <a:t>Medicaid continues until you earn above a threshold </a:t>
            </a:r>
            <a:r>
              <a:rPr lang="en-US" sz="2400" i="1" dirty="0"/>
              <a:t>($</a:t>
            </a:r>
            <a:r>
              <a:rPr lang="en-US" sz="2400" i="1" dirty="0" smtClean="0"/>
              <a:t>33,261)</a:t>
            </a:r>
            <a:r>
              <a:rPr lang="en-US" sz="2400" dirty="0" smtClean="0"/>
              <a:t>; this is called </a:t>
            </a:r>
            <a:r>
              <a:rPr lang="en-US" sz="2400" i="1" dirty="0" smtClean="0"/>
              <a:t>1619b</a:t>
            </a:r>
            <a:endParaRPr lang="en-US" sz="2400" i="1" dirty="0"/>
          </a:p>
          <a:p>
            <a:r>
              <a:rPr lang="en-US" sz="2400" dirty="0"/>
              <a:t>People with high medical costs  can earn even </a:t>
            </a:r>
            <a:r>
              <a:rPr lang="en-US" sz="2400" dirty="0" smtClean="0"/>
              <a:t>more</a:t>
            </a:r>
            <a:endParaRPr lang="en-US" sz="2400" dirty="0"/>
          </a:p>
        </p:txBody>
      </p:sp>
    </p:spTree>
    <p:extLst>
      <p:ext uri="{BB962C8B-B14F-4D97-AF65-F5344CB8AC3E}">
        <p14:creationId xmlns:p14="http://schemas.microsoft.com/office/powerpoint/2010/main" val="279353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normAutofit/>
          </a:bodyPr>
          <a:lstStyle/>
          <a:p>
            <a:r>
              <a:rPr lang="en-US" sz="5400" dirty="0" smtClean="0">
                <a:latin typeface="Cambria" panose="02040503050406030204" pitchFamily="18" charset="0"/>
              </a:rPr>
              <a:t>The Big Question</a:t>
            </a:r>
            <a:endParaRPr lang="en-US" sz="5400" dirty="0">
              <a:latin typeface="Cambria" panose="02040503050406030204" pitchFamily="18" charset="0"/>
            </a:endParaRPr>
          </a:p>
        </p:txBody>
      </p:sp>
      <p:sp>
        <p:nvSpPr>
          <p:cNvPr id="3" name="Content Placeholder 2"/>
          <p:cNvSpPr>
            <a:spLocks noGrp="1"/>
          </p:cNvSpPr>
          <p:nvPr>
            <p:ph idx="4294967295"/>
          </p:nvPr>
        </p:nvSpPr>
        <p:spPr>
          <a:xfrm>
            <a:off x="0" y="2336800"/>
            <a:ext cx="8596313" cy="3881438"/>
          </a:xfrm>
          <a:prstGeom prst="rect">
            <a:avLst/>
          </a:prstGeom>
        </p:spPr>
        <p:txBody>
          <a:bodyPr>
            <a:normAutofit/>
          </a:bodyPr>
          <a:lstStyle/>
          <a:p>
            <a:pPr marL="0" indent="0">
              <a:buNone/>
            </a:pPr>
            <a:r>
              <a:rPr lang="en-US" sz="4400" dirty="0" smtClean="0">
                <a:latin typeface="Cambria" panose="02040503050406030204" pitchFamily="18" charset="0"/>
              </a:rPr>
              <a:t>Will I lose my benefits?</a:t>
            </a:r>
          </a:p>
          <a:p>
            <a:pPr lvl="1"/>
            <a:r>
              <a:rPr lang="en-US" sz="4400" dirty="0" smtClean="0">
                <a:latin typeface="Cambria" panose="02040503050406030204" pitchFamily="18" charset="0"/>
              </a:rPr>
              <a:t>Cash payments</a:t>
            </a:r>
          </a:p>
          <a:p>
            <a:pPr lvl="1"/>
            <a:endParaRPr lang="en-US" sz="4400" dirty="0" smtClean="0">
              <a:latin typeface="Cambria" panose="02040503050406030204" pitchFamily="18" charset="0"/>
            </a:endParaRPr>
          </a:p>
          <a:p>
            <a:pPr lvl="1"/>
            <a:r>
              <a:rPr lang="en-US" sz="4400" dirty="0" smtClean="0">
                <a:latin typeface="Cambria" panose="02040503050406030204" pitchFamily="18" charset="0"/>
              </a:rPr>
              <a:t>Health </a:t>
            </a:r>
            <a:r>
              <a:rPr lang="en-US" sz="4400" dirty="0">
                <a:latin typeface="Cambria" panose="02040503050406030204" pitchFamily="18" charset="0"/>
              </a:rPr>
              <a:t>C</a:t>
            </a:r>
            <a:r>
              <a:rPr lang="en-US" sz="4400" dirty="0" smtClean="0">
                <a:latin typeface="Cambria" panose="02040503050406030204" pitchFamily="18" charset="0"/>
              </a:rPr>
              <a:t>are</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151496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SSI and Work Incentives</a:t>
            </a:r>
          </a:p>
        </p:txBody>
      </p:sp>
      <p:sp>
        <p:nvSpPr>
          <p:cNvPr id="3" name="Content Placeholder 2"/>
          <p:cNvSpPr>
            <a:spLocks noGrp="1"/>
          </p:cNvSpPr>
          <p:nvPr>
            <p:ph idx="4294967295"/>
          </p:nvPr>
        </p:nvSpPr>
        <p:spPr>
          <a:xfrm>
            <a:off x="0" y="2160588"/>
            <a:ext cx="8596313" cy="3881437"/>
          </a:xfrm>
          <a:prstGeom prst="rect">
            <a:avLst/>
          </a:prstGeom>
        </p:spPr>
        <p:txBody>
          <a:bodyPr/>
          <a:lstStyle/>
          <a:p>
            <a:r>
              <a:rPr lang="en-US" sz="2400" dirty="0"/>
              <a:t>Student Earned Income Exclusion (SEIE)</a:t>
            </a:r>
          </a:p>
          <a:p>
            <a:endParaRPr lang="en-US" sz="2400" dirty="0"/>
          </a:p>
          <a:p>
            <a:r>
              <a:rPr lang="en-US" sz="2400" dirty="0"/>
              <a:t>Impairment Related Work Expense (IRWE)</a:t>
            </a:r>
          </a:p>
          <a:p>
            <a:endParaRPr lang="en-US" sz="2400" dirty="0"/>
          </a:p>
          <a:p>
            <a:r>
              <a:rPr lang="en-US" sz="2400" dirty="0"/>
              <a:t>Blind Work Expenses (BWE)</a:t>
            </a:r>
          </a:p>
          <a:p>
            <a:endParaRPr lang="en-US" sz="2400" dirty="0"/>
          </a:p>
          <a:p>
            <a:r>
              <a:rPr lang="en-US" sz="2400" dirty="0"/>
              <a:t>Plan for Achieving Self-Support (PASS)</a:t>
            </a:r>
          </a:p>
          <a:p>
            <a:endParaRPr lang="en-US" dirty="0"/>
          </a:p>
        </p:txBody>
      </p:sp>
    </p:spTree>
    <p:extLst>
      <p:ext uri="{BB962C8B-B14F-4D97-AF65-F5344CB8AC3E}">
        <p14:creationId xmlns:p14="http://schemas.microsoft.com/office/powerpoint/2010/main" val="50303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7338"/>
            <a:ext cx="10668000" cy="1066800"/>
          </a:xfrm>
          <a:prstGeom prst="rect">
            <a:avLst/>
          </a:prstGeom>
        </p:spPr>
        <p:txBody>
          <a:bodyPr>
            <a:normAutofit/>
          </a:bodyPr>
          <a:lstStyle/>
          <a:p>
            <a:pPr>
              <a:defRPr/>
            </a:pPr>
            <a:r>
              <a:rPr lang="en-US" dirty="0" smtClean="0">
                <a:latin typeface="Cambria" panose="02040503050406030204" pitchFamily="18" charset="0"/>
              </a:rPr>
              <a:t>Student Earned Income Exclusion (SEIE)</a:t>
            </a:r>
            <a:endParaRPr lang="en-US" dirty="0">
              <a:latin typeface="Cambria" panose="02040503050406030204" pitchFamily="18" charset="0"/>
            </a:endParaRPr>
          </a:p>
        </p:txBody>
      </p:sp>
      <p:sp>
        <p:nvSpPr>
          <p:cNvPr id="35843" name="Content Placeholder 4"/>
          <p:cNvSpPr>
            <a:spLocks noGrp="1"/>
          </p:cNvSpPr>
          <p:nvPr>
            <p:ph idx="4294967295"/>
          </p:nvPr>
        </p:nvSpPr>
        <p:spPr>
          <a:xfrm>
            <a:off x="0" y="1524000"/>
            <a:ext cx="10972800" cy="4602163"/>
          </a:xfrm>
          <a:prstGeom prst="rect">
            <a:avLst/>
          </a:prstGeom>
        </p:spPr>
        <p:txBody>
          <a:bodyPr/>
          <a:lstStyle/>
          <a:p>
            <a:pPr marL="0" indent="0">
              <a:buNone/>
            </a:pPr>
            <a:r>
              <a:rPr lang="en-US" sz="2800" dirty="0" smtClean="0">
                <a:latin typeface="Cambria" panose="02040503050406030204" pitchFamily="18" charset="0"/>
              </a:rPr>
              <a:t>To qualify for this exclusion, an individual must be:</a:t>
            </a:r>
          </a:p>
          <a:p>
            <a:pPr lvl="1"/>
            <a:r>
              <a:rPr lang="en-US" sz="2600" dirty="0" smtClean="0">
                <a:latin typeface="Cambria" panose="02040503050406030204" pitchFamily="18" charset="0"/>
              </a:rPr>
              <a:t>under age 22; and</a:t>
            </a:r>
          </a:p>
          <a:p>
            <a:pPr lvl="1"/>
            <a:endParaRPr lang="en-US" sz="2600" dirty="0" smtClean="0">
              <a:latin typeface="Cambria" panose="02040503050406030204" pitchFamily="18" charset="0"/>
            </a:endParaRPr>
          </a:p>
          <a:p>
            <a:pPr lvl="1"/>
            <a:r>
              <a:rPr lang="en-US" sz="2600" dirty="0" smtClean="0">
                <a:latin typeface="Cambria" panose="02040503050406030204" pitchFamily="18" charset="0"/>
                <a:hlinkClick r:id="rId3"/>
              </a:rPr>
              <a:t>a student regularly attending school/training </a:t>
            </a:r>
            <a:endParaRPr lang="en-US" sz="2600" dirty="0" smtClean="0">
              <a:latin typeface="Cambria" panose="02040503050406030204" pitchFamily="18" charset="0"/>
            </a:endParaRPr>
          </a:p>
          <a:p>
            <a:pPr lvl="1"/>
            <a:endParaRPr lang="en-US" sz="2600" dirty="0" smtClean="0">
              <a:latin typeface="Cambria" panose="02040503050406030204" pitchFamily="18" charset="0"/>
            </a:endParaRPr>
          </a:p>
          <a:p>
            <a:pPr lvl="1"/>
            <a:r>
              <a:rPr lang="en-US" sz="2600" dirty="0" smtClean="0">
                <a:latin typeface="Cambria" panose="02040503050406030204" pitchFamily="18" charset="0"/>
              </a:rPr>
              <a:t>Excludes per Month: $1,870.00</a:t>
            </a:r>
          </a:p>
          <a:p>
            <a:pPr lvl="1"/>
            <a:endParaRPr lang="en-US" sz="2600" dirty="0" smtClean="0">
              <a:latin typeface="Cambria" panose="02040503050406030204" pitchFamily="18" charset="0"/>
            </a:endParaRPr>
          </a:p>
          <a:p>
            <a:pPr lvl="1"/>
            <a:r>
              <a:rPr lang="en-US" sz="2600" dirty="0" smtClean="0">
                <a:latin typeface="Cambria" panose="02040503050406030204" pitchFamily="18" charset="0"/>
              </a:rPr>
              <a:t>Excludes per Year: $7,550.00</a:t>
            </a:r>
          </a:p>
          <a:p>
            <a:pPr eaLnBrk="1" hangingPunct="1"/>
            <a:endParaRPr lang="en-US" sz="2400" dirty="0" smtClean="0"/>
          </a:p>
          <a:p>
            <a:endParaRPr lang="en-US" dirty="0" smtClean="0"/>
          </a:p>
          <a:p>
            <a:pPr>
              <a:buFont typeface="Wingdings" pitchFamily="2" charset="2"/>
              <a:buNone/>
            </a:pPr>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4294967295"/>
          </p:nvPr>
        </p:nvSpPr>
        <p:spPr>
          <a:xfrm>
            <a:off x="0" y="1219200"/>
            <a:ext cx="10972800" cy="4411663"/>
          </a:xfrm>
          <a:prstGeom prst="rect">
            <a:avLst/>
          </a:prstGeom>
        </p:spPr>
        <p:txBody>
          <a:bodyPr>
            <a:normAutofit/>
          </a:bodyPr>
          <a:lstStyle/>
          <a:p>
            <a:pPr eaLnBrk="1" hangingPunct="1">
              <a:lnSpc>
                <a:spcPct val="80000"/>
              </a:lnSpc>
              <a:buFont typeface="Arial" charset="0"/>
              <a:buChar char="•"/>
            </a:pPr>
            <a:r>
              <a:rPr lang="en-US" sz="2800" dirty="0" smtClean="0">
                <a:latin typeface="Cambria" panose="02040503050406030204" pitchFamily="18" charset="0"/>
              </a:rPr>
              <a:t>Anything considered and IRWE </a:t>
            </a:r>
            <a:r>
              <a:rPr lang="en-US" sz="2800" u="sng" dirty="0" smtClean="0">
                <a:latin typeface="Cambria" panose="02040503050406030204" pitchFamily="18" charset="0"/>
              </a:rPr>
              <a:t>plus</a:t>
            </a:r>
            <a:endParaRPr lang="en-US" sz="2800" dirty="0" smtClean="0">
              <a:latin typeface="Cambria" panose="02040503050406030204" pitchFamily="18" charset="0"/>
            </a:endParaRPr>
          </a:p>
          <a:p>
            <a:pPr lvl="1">
              <a:lnSpc>
                <a:spcPct val="80000"/>
              </a:lnSpc>
              <a:buFont typeface="Arial" charset="0"/>
              <a:buChar char="•"/>
            </a:pPr>
            <a:r>
              <a:rPr lang="en-US" sz="2600" dirty="0" smtClean="0">
                <a:latin typeface="Cambria" panose="02040503050406030204" pitchFamily="18" charset="0"/>
              </a:rPr>
              <a:t>Service animal expenses </a:t>
            </a:r>
          </a:p>
          <a:p>
            <a:pPr lvl="1">
              <a:lnSpc>
                <a:spcPct val="80000"/>
              </a:lnSpc>
              <a:buFont typeface="Arial" charset="0"/>
              <a:buChar char="•"/>
            </a:pPr>
            <a:r>
              <a:rPr lang="en-US" sz="2600" dirty="0" smtClean="0">
                <a:latin typeface="Cambria" panose="02040503050406030204" pitchFamily="18" charset="0"/>
              </a:rPr>
              <a:t>Transportation to and from work </a:t>
            </a:r>
          </a:p>
          <a:p>
            <a:pPr lvl="1">
              <a:lnSpc>
                <a:spcPct val="80000"/>
              </a:lnSpc>
              <a:buFont typeface="Arial" charset="0"/>
              <a:buChar char="•"/>
            </a:pPr>
            <a:r>
              <a:rPr lang="en-US" sz="2600" dirty="0" smtClean="0">
                <a:latin typeface="Cambria" panose="02040503050406030204" pitchFamily="18" charset="0"/>
              </a:rPr>
              <a:t>Federal, state and local income taxes</a:t>
            </a:r>
          </a:p>
          <a:p>
            <a:pPr lvl="1">
              <a:lnSpc>
                <a:spcPct val="80000"/>
              </a:lnSpc>
              <a:buFont typeface="Arial" charset="0"/>
              <a:buChar char="•"/>
            </a:pPr>
            <a:r>
              <a:rPr lang="en-US" sz="2600" dirty="0" smtClean="0">
                <a:latin typeface="Cambria" panose="02040503050406030204" pitchFamily="18" charset="0"/>
              </a:rPr>
              <a:t>Social Security taxes</a:t>
            </a:r>
          </a:p>
          <a:p>
            <a:pPr lvl="1">
              <a:lnSpc>
                <a:spcPct val="80000"/>
              </a:lnSpc>
              <a:buFont typeface="Arial" charset="0"/>
              <a:buChar char="•"/>
            </a:pPr>
            <a:r>
              <a:rPr lang="en-US" sz="2600" dirty="0" smtClean="0">
                <a:latin typeface="Cambria" panose="02040503050406030204" pitchFamily="18" charset="0"/>
              </a:rPr>
              <a:t>Attendant care services </a:t>
            </a:r>
          </a:p>
          <a:p>
            <a:pPr lvl="1">
              <a:lnSpc>
                <a:spcPct val="80000"/>
              </a:lnSpc>
              <a:buFont typeface="Arial" charset="0"/>
              <a:buChar char="•"/>
            </a:pPr>
            <a:r>
              <a:rPr lang="en-US" sz="2600" dirty="0" smtClean="0">
                <a:latin typeface="Cambria" panose="02040503050406030204" pitchFamily="18" charset="0"/>
              </a:rPr>
              <a:t>Visual and sensory aids </a:t>
            </a:r>
          </a:p>
          <a:p>
            <a:pPr lvl="1">
              <a:lnSpc>
                <a:spcPct val="80000"/>
              </a:lnSpc>
              <a:buFont typeface="Arial" charset="0"/>
              <a:buChar char="•"/>
            </a:pPr>
            <a:r>
              <a:rPr lang="en-US" sz="2600" dirty="0" smtClean="0">
                <a:latin typeface="Cambria" panose="02040503050406030204" pitchFamily="18" charset="0"/>
              </a:rPr>
              <a:t>Translation of materials into Braille</a:t>
            </a:r>
          </a:p>
          <a:p>
            <a:pPr lvl="1">
              <a:lnSpc>
                <a:spcPct val="80000"/>
              </a:lnSpc>
              <a:buFont typeface="Arial" charset="0"/>
              <a:buChar char="•"/>
            </a:pPr>
            <a:r>
              <a:rPr lang="en-US" sz="2600" dirty="0" smtClean="0">
                <a:latin typeface="Cambria" panose="02040503050406030204" pitchFamily="18" charset="0"/>
              </a:rPr>
              <a:t>Professional association fees </a:t>
            </a:r>
          </a:p>
          <a:p>
            <a:pPr lvl="1">
              <a:lnSpc>
                <a:spcPct val="80000"/>
              </a:lnSpc>
              <a:buFont typeface="Arial" charset="0"/>
              <a:buChar char="•"/>
            </a:pPr>
            <a:r>
              <a:rPr lang="en-US" sz="2600" dirty="0" smtClean="0">
                <a:latin typeface="Cambria" panose="02040503050406030204" pitchFamily="18" charset="0"/>
              </a:rPr>
              <a:t>Union dues </a:t>
            </a:r>
          </a:p>
          <a:p>
            <a:pPr eaLnBrk="1" hangingPunct="1">
              <a:lnSpc>
                <a:spcPct val="80000"/>
              </a:lnSpc>
            </a:pPr>
            <a:endParaRPr lang="en-US" sz="2800" dirty="0" smtClean="0"/>
          </a:p>
        </p:txBody>
      </p:sp>
      <p:sp>
        <p:nvSpPr>
          <p:cNvPr id="37891" name="Rectangle 2"/>
          <p:cNvSpPr>
            <a:spLocks noGrp="1" noChangeArrowheads="1"/>
          </p:cNvSpPr>
          <p:nvPr>
            <p:ph type="title" idx="4294967295"/>
          </p:nvPr>
        </p:nvSpPr>
        <p:spPr>
          <a:xfrm>
            <a:off x="0" y="152400"/>
            <a:ext cx="10058400" cy="884238"/>
          </a:xfrm>
          <a:prstGeom prst="rect">
            <a:avLst/>
          </a:prstGeom>
        </p:spPr>
        <p:txBody>
          <a:bodyPr/>
          <a:lstStyle/>
          <a:p>
            <a:pPr eaLnBrk="1" hangingPunct="1"/>
            <a:r>
              <a:rPr lang="en-US" dirty="0" smtClean="0">
                <a:latin typeface="Cambria" panose="02040503050406030204" pitchFamily="18" charset="0"/>
              </a:rPr>
              <a:t>Blind Work Expenses</a:t>
            </a:r>
          </a:p>
        </p:txBody>
      </p:sp>
      <p:sp>
        <p:nvSpPr>
          <p:cNvPr id="5" name="Slide Number Placeholder 4"/>
          <p:cNvSpPr>
            <a:spLocks noGrp="1"/>
          </p:cNvSpPr>
          <p:nvPr>
            <p:ph type="sldNum" sz="quarter" idx="4294967295"/>
          </p:nvPr>
        </p:nvSpPr>
        <p:spPr>
          <a:xfrm>
            <a:off x="11507788" y="6042025"/>
            <a:ext cx="684212" cy="365125"/>
          </a:xfrm>
          <a:prstGeom prst="rect">
            <a:avLst/>
          </a:prstGeom>
        </p:spPr>
        <p:txBody>
          <a:bodyPr/>
          <a:lstStyle/>
          <a:p>
            <a:pPr>
              <a:defRPr/>
            </a:pPr>
            <a:fld id="{30A5847E-1D18-44F9-8C34-0D3317744267}"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457200"/>
            <a:ext cx="10972800" cy="1371600"/>
          </a:xfrm>
          <a:prstGeom prst="rect">
            <a:avLst/>
          </a:prstGeom>
        </p:spPr>
        <p:txBody>
          <a:bodyPr/>
          <a:lstStyle/>
          <a:p>
            <a:pPr eaLnBrk="1" hangingPunct="1"/>
            <a:r>
              <a:rPr lang="en-US" dirty="0" smtClean="0">
                <a:latin typeface="Cambria" panose="02040503050406030204" pitchFamily="18" charset="0"/>
              </a:rPr>
              <a:t>Plan for Achieving Self Support (PASS)</a:t>
            </a:r>
          </a:p>
        </p:txBody>
      </p:sp>
      <p:pic>
        <p:nvPicPr>
          <p:cNvPr id="38915" name="Picture 6" descr="MMj02362380000[1]"/>
          <p:cNvPicPr>
            <a:picLocks noGrp="1" noChangeAspect="1" noChangeArrowheads="1" noCro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2133600"/>
            <a:ext cx="2032000" cy="1371600"/>
          </a:xfrm>
          <a:prstGeom prst="rect">
            <a:avLst/>
          </a:prstGeom>
        </p:spPr>
      </p:pic>
      <p:pic>
        <p:nvPicPr>
          <p:cNvPr id="38916" name="Picture 7" descr="MCj03661440000[1]"/>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9742488" y="2057400"/>
            <a:ext cx="2449512" cy="1606550"/>
          </a:xfrm>
          <a:prstGeom prst="rect">
            <a:avLst/>
          </a:prstGeom>
        </p:spPr>
      </p:pic>
      <p:sp>
        <p:nvSpPr>
          <p:cNvPr id="65541" name="Rectangle 3"/>
          <p:cNvSpPr>
            <a:spLocks noGrp="1" noChangeArrowheads="1"/>
          </p:cNvSpPr>
          <p:nvPr>
            <p:ph type="body" sz="half" idx="4294967295"/>
          </p:nvPr>
        </p:nvSpPr>
        <p:spPr>
          <a:xfrm>
            <a:off x="0" y="3962400"/>
            <a:ext cx="10972800" cy="1219200"/>
          </a:xfrm>
          <a:prstGeom prst="rect">
            <a:avLst/>
          </a:prstGeom>
        </p:spPr>
        <p:txBody>
          <a:bodyPr>
            <a:normAutofit fontScale="92500" lnSpcReduction="20000"/>
          </a:bodyPr>
          <a:lstStyle/>
          <a:p>
            <a:pPr marL="365760" indent="-256032" algn="just" eaLnBrk="1" fontAlgn="auto" hangingPunct="1">
              <a:lnSpc>
                <a:spcPct val="90000"/>
              </a:lnSpc>
              <a:spcAft>
                <a:spcPts val="0"/>
              </a:spcAft>
              <a:buFont typeface="Wingdings" pitchFamily="2" charset="2"/>
              <a:buNone/>
              <a:defRPr/>
            </a:pPr>
            <a:r>
              <a:rPr lang="en-US" sz="2800" dirty="0" smtClean="0">
                <a:latin typeface="Cambria" panose="02040503050406030204" pitchFamily="18" charset="0"/>
              </a:rPr>
              <a:t>Allows an individual to set aside income and/or resources </a:t>
            </a:r>
          </a:p>
          <a:p>
            <a:pPr marL="365760" indent="-256032" algn="just" eaLnBrk="1" fontAlgn="auto" hangingPunct="1">
              <a:lnSpc>
                <a:spcPct val="90000"/>
              </a:lnSpc>
              <a:spcAft>
                <a:spcPts val="0"/>
              </a:spcAft>
              <a:buFont typeface="Wingdings" pitchFamily="2" charset="2"/>
              <a:buNone/>
              <a:defRPr/>
            </a:pPr>
            <a:r>
              <a:rPr lang="en-US" sz="2800" dirty="0" smtClean="0">
                <a:latin typeface="Cambria" panose="02040503050406030204" pitchFamily="18" charset="0"/>
              </a:rPr>
              <a:t>for a specified period of time to achieve their </a:t>
            </a:r>
          </a:p>
          <a:p>
            <a:pPr marL="365760" indent="-256032" algn="just" eaLnBrk="1" fontAlgn="auto" hangingPunct="1">
              <a:lnSpc>
                <a:spcPct val="90000"/>
              </a:lnSpc>
              <a:spcAft>
                <a:spcPts val="0"/>
              </a:spcAft>
              <a:buFont typeface="Wingdings" pitchFamily="2" charset="2"/>
              <a:buNone/>
              <a:defRPr/>
            </a:pPr>
            <a:r>
              <a:rPr lang="en-US" sz="2800" b="1" dirty="0" smtClean="0">
                <a:latin typeface="Cambria" panose="02040503050406030204" pitchFamily="18" charset="0"/>
              </a:rPr>
              <a:t>vocational goal</a:t>
            </a:r>
            <a:r>
              <a:rPr lang="en-US" sz="2800" dirty="0" smtClean="0">
                <a:latin typeface="Cambria" panose="02040503050406030204" pitchFamily="18" charset="0"/>
              </a:rPr>
              <a:t>.</a:t>
            </a:r>
          </a:p>
          <a:p>
            <a:pPr marL="365760" indent="-256032" eaLnBrk="1" fontAlgn="auto" hangingPunct="1">
              <a:lnSpc>
                <a:spcPct val="90000"/>
              </a:lnSpc>
              <a:spcAft>
                <a:spcPts val="0"/>
              </a:spcAft>
              <a:buFont typeface="Wingdings" pitchFamily="2" charset="2"/>
              <a:buNone/>
              <a:defRPr/>
            </a:pPr>
            <a:endParaRPr lang="en-US" sz="2800" dirty="0" smtClean="0"/>
          </a:p>
        </p:txBody>
      </p:sp>
      <p:sp>
        <p:nvSpPr>
          <p:cNvPr id="8" name="Slide Number Placeholder 7"/>
          <p:cNvSpPr>
            <a:spLocks noGrp="1"/>
          </p:cNvSpPr>
          <p:nvPr>
            <p:ph type="sldNum" sz="quarter" idx="4294967295"/>
          </p:nvPr>
        </p:nvSpPr>
        <p:spPr>
          <a:xfrm>
            <a:off x="11507788" y="6042025"/>
            <a:ext cx="684212" cy="365125"/>
          </a:xfrm>
          <a:prstGeom prst="rect">
            <a:avLst/>
          </a:prstGeom>
        </p:spPr>
        <p:txBody>
          <a:bodyPr/>
          <a:lstStyle/>
          <a:p>
            <a:pPr>
              <a:defRPr/>
            </a:pPr>
            <a:fld id="{B3D7E6B6-E772-4392-AA8A-C7254EC3BFA7}" type="slidenum">
              <a:rPr lang="en-US" smtClean="0"/>
              <a:pPr>
                <a:defRPr/>
              </a:pPr>
              <a:t>33</a:t>
            </a:fld>
            <a:endParaRPr lang="en-US" dirty="0"/>
          </a:p>
        </p:txBody>
      </p:sp>
      <p:pic>
        <p:nvPicPr>
          <p:cNvPr id="38918" name="Picture 8" descr="j01556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3601" y="1752600"/>
            <a:ext cx="1511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4294967295"/>
          </p:nvPr>
        </p:nvSpPr>
        <p:spPr>
          <a:xfrm>
            <a:off x="0" y="1454150"/>
            <a:ext cx="10972800" cy="4419600"/>
          </a:xfrm>
          <a:prstGeom prst="rect">
            <a:avLst/>
          </a:prstGeom>
        </p:spPr>
        <p:txBody>
          <a:bodyPr>
            <a:normAutofit fontScale="92500" lnSpcReduction="10000"/>
          </a:bodyPr>
          <a:lstStyle/>
          <a:p>
            <a:pPr eaLnBrk="1" hangingPunct="1">
              <a:lnSpc>
                <a:spcPct val="90000"/>
              </a:lnSpc>
              <a:buFont typeface="Wingdings" pitchFamily="2" charset="2"/>
              <a:buChar char="§"/>
            </a:pPr>
            <a:endParaRPr lang="en-US" altLang="en-US" sz="2800" dirty="0" smtClean="0"/>
          </a:p>
          <a:p>
            <a:pPr eaLnBrk="1" hangingPunct="1">
              <a:lnSpc>
                <a:spcPct val="90000"/>
              </a:lnSpc>
              <a:buFont typeface="Arial" charset="0"/>
              <a:buChar char="•"/>
            </a:pPr>
            <a:r>
              <a:rPr lang="en-US" altLang="en-US" sz="2800" dirty="0" smtClean="0">
                <a:latin typeface="Cambria" panose="02040503050406030204" pitchFamily="18" charset="0"/>
              </a:rPr>
              <a:t>Supported Employment services</a:t>
            </a:r>
          </a:p>
          <a:p>
            <a:pPr eaLnBrk="1" hangingPunct="1">
              <a:lnSpc>
                <a:spcPct val="90000"/>
              </a:lnSpc>
              <a:buFont typeface="Arial" charset="0"/>
              <a:buChar char="•"/>
            </a:pPr>
            <a:r>
              <a:rPr lang="en-US" altLang="en-US" sz="2800" dirty="0" smtClean="0">
                <a:latin typeface="Cambria" panose="02040503050406030204" pitchFamily="18" charset="0"/>
              </a:rPr>
              <a:t>Items &amp; Capital for starting a Business</a:t>
            </a:r>
          </a:p>
          <a:p>
            <a:pPr eaLnBrk="1" hangingPunct="1">
              <a:lnSpc>
                <a:spcPct val="90000"/>
              </a:lnSpc>
              <a:buFont typeface="Arial" charset="0"/>
              <a:buChar char="•"/>
            </a:pPr>
            <a:r>
              <a:rPr lang="en-US" altLang="en-US" sz="2800" dirty="0" smtClean="0">
                <a:latin typeface="Cambria" panose="02040503050406030204" pitchFamily="18" charset="0"/>
              </a:rPr>
              <a:t>Educational &amp; Training expenses</a:t>
            </a:r>
          </a:p>
          <a:p>
            <a:pPr eaLnBrk="1" hangingPunct="1">
              <a:lnSpc>
                <a:spcPct val="90000"/>
              </a:lnSpc>
              <a:buFont typeface="Arial" charset="0"/>
              <a:buChar char="•"/>
            </a:pPr>
            <a:r>
              <a:rPr lang="en-US" altLang="en-US" sz="2800" dirty="0" smtClean="0">
                <a:latin typeface="Cambria" panose="02040503050406030204" pitchFamily="18" charset="0"/>
              </a:rPr>
              <a:t>Attendant Care</a:t>
            </a:r>
          </a:p>
          <a:p>
            <a:pPr eaLnBrk="1" hangingPunct="1">
              <a:lnSpc>
                <a:spcPct val="90000"/>
              </a:lnSpc>
              <a:buFont typeface="Arial" charset="0"/>
              <a:buChar char="•"/>
            </a:pPr>
            <a:r>
              <a:rPr lang="en-US" altLang="en-US" sz="2800" dirty="0" smtClean="0">
                <a:latin typeface="Cambria" panose="02040503050406030204" pitchFamily="18" charset="0"/>
              </a:rPr>
              <a:t>Child Care</a:t>
            </a:r>
          </a:p>
          <a:p>
            <a:pPr eaLnBrk="1" hangingPunct="1">
              <a:lnSpc>
                <a:spcPct val="90000"/>
              </a:lnSpc>
              <a:buFont typeface="Arial" charset="0"/>
              <a:buChar char="•"/>
            </a:pPr>
            <a:r>
              <a:rPr lang="en-US" altLang="en-US" sz="2800" dirty="0" smtClean="0">
                <a:latin typeface="Cambria" panose="02040503050406030204" pitchFamily="18" charset="0"/>
              </a:rPr>
              <a:t>Equipment or tools</a:t>
            </a:r>
          </a:p>
          <a:p>
            <a:pPr eaLnBrk="1" hangingPunct="1">
              <a:lnSpc>
                <a:spcPct val="90000"/>
              </a:lnSpc>
              <a:buFont typeface="Arial" charset="0"/>
              <a:buChar char="•"/>
            </a:pPr>
            <a:r>
              <a:rPr lang="en-US" altLang="en-US" sz="2800" dirty="0" smtClean="0">
                <a:latin typeface="Cambria" panose="02040503050406030204" pitchFamily="18" charset="0"/>
              </a:rPr>
              <a:t>Uniforms or special clothing</a:t>
            </a:r>
          </a:p>
          <a:p>
            <a:pPr eaLnBrk="1" hangingPunct="1">
              <a:lnSpc>
                <a:spcPct val="90000"/>
              </a:lnSpc>
              <a:buFont typeface="Arial" charset="0"/>
              <a:buChar char="•"/>
            </a:pPr>
            <a:r>
              <a:rPr lang="en-US" sz="2800" dirty="0" smtClean="0">
                <a:latin typeface="Cambria" panose="02040503050406030204" pitchFamily="18" charset="0"/>
              </a:rPr>
              <a:t>Vehicle Purchases</a:t>
            </a:r>
          </a:p>
          <a:p>
            <a:pPr eaLnBrk="1" hangingPunct="1">
              <a:lnSpc>
                <a:spcPct val="90000"/>
              </a:lnSpc>
              <a:buFont typeface="Arial" charset="0"/>
              <a:buChar char="•"/>
            </a:pPr>
            <a:r>
              <a:rPr lang="en-US" sz="2800" dirty="0" smtClean="0">
                <a:latin typeface="Cambria" panose="02040503050406030204" pitchFamily="18" charset="0"/>
              </a:rPr>
              <a:t>Etc.</a:t>
            </a:r>
          </a:p>
        </p:txBody>
      </p:sp>
      <p:sp>
        <p:nvSpPr>
          <p:cNvPr id="39939" name="Rectangle 2"/>
          <p:cNvSpPr>
            <a:spLocks noGrp="1" noChangeArrowheads="1"/>
          </p:cNvSpPr>
          <p:nvPr>
            <p:ph type="title" idx="4294967295"/>
          </p:nvPr>
        </p:nvSpPr>
        <p:spPr>
          <a:xfrm>
            <a:off x="0" y="609600"/>
            <a:ext cx="8596313" cy="1320800"/>
          </a:xfrm>
          <a:prstGeom prst="rect">
            <a:avLst/>
          </a:prstGeom>
        </p:spPr>
        <p:txBody>
          <a:bodyPr/>
          <a:lstStyle/>
          <a:p>
            <a:pPr eaLnBrk="1" hangingPunct="1"/>
            <a:r>
              <a:rPr lang="en-US" dirty="0" smtClean="0">
                <a:latin typeface="Calisto MT" panose="02040603050505030304" pitchFamily="18" charset="0"/>
              </a:rPr>
              <a:t>Examples of PASS Expenditures</a:t>
            </a:r>
          </a:p>
        </p:txBody>
      </p:sp>
      <p:sp>
        <p:nvSpPr>
          <p:cNvPr id="5" name="Slide Number Placeholder 4"/>
          <p:cNvSpPr>
            <a:spLocks noGrp="1"/>
          </p:cNvSpPr>
          <p:nvPr>
            <p:ph type="sldNum" sz="quarter" idx="4294967295"/>
          </p:nvPr>
        </p:nvSpPr>
        <p:spPr>
          <a:xfrm>
            <a:off x="11507788" y="6042025"/>
            <a:ext cx="684212" cy="365125"/>
          </a:xfrm>
          <a:prstGeom prst="rect">
            <a:avLst/>
          </a:prstGeom>
        </p:spPr>
        <p:txBody>
          <a:bodyPr/>
          <a:lstStyle/>
          <a:p>
            <a:pPr>
              <a:defRPr/>
            </a:pPr>
            <a:fld id="{4BDE95B2-7C94-4A40-A1FA-3995A7F3695F}"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If you get both SSI &amp; SSDI</a:t>
            </a:r>
          </a:p>
        </p:txBody>
      </p:sp>
      <p:sp>
        <p:nvSpPr>
          <p:cNvPr id="3" name="Content Placeholder 2"/>
          <p:cNvSpPr>
            <a:spLocks noGrp="1"/>
          </p:cNvSpPr>
          <p:nvPr>
            <p:ph sz="half" idx="4294967295"/>
          </p:nvPr>
        </p:nvSpPr>
        <p:spPr>
          <a:xfrm>
            <a:off x="190006" y="2018084"/>
            <a:ext cx="4183063" cy="3881437"/>
          </a:xfrm>
          <a:prstGeom prst="rect">
            <a:avLst/>
          </a:prstGeom>
        </p:spPr>
        <p:txBody>
          <a:bodyPr/>
          <a:lstStyle/>
          <a:p>
            <a:pPr marL="0" indent="0">
              <a:buNone/>
            </a:pPr>
            <a:r>
              <a:rPr lang="en-US" sz="4000" dirty="0"/>
              <a:t>All of the work incentives apply </a:t>
            </a:r>
          </a:p>
          <a:p>
            <a:endParaRPr lang="en-US" dirty="0"/>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10455" y="1902630"/>
            <a:ext cx="390207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40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What is a Ticket to Work?</a:t>
            </a:r>
          </a:p>
        </p:txBody>
      </p:sp>
      <p:sp>
        <p:nvSpPr>
          <p:cNvPr id="3" name="Content Placeholder 2"/>
          <p:cNvSpPr>
            <a:spLocks noGrp="1"/>
          </p:cNvSpPr>
          <p:nvPr>
            <p:ph idx="4294967295"/>
          </p:nvPr>
        </p:nvSpPr>
        <p:spPr>
          <a:xfrm>
            <a:off x="0" y="1492250"/>
            <a:ext cx="8596313" cy="3881438"/>
          </a:xfrm>
          <a:prstGeom prst="rect">
            <a:avLst/>
          </a:prstGeom>
        </p:spPr>
        <p:txBody>
          <a:bodyPr/>
          <a:lstStyle/>
          <a:p>
            <a:pPr marL="0" indent="0">
              <a:buNone/>
            </a:pPr>
            <a:r>
              <a:rPr lang="en-US" sz="2400" dirty="0"/>
              <a:t>A ticket you can use to get free employment services</a:t>
            </a:r>
          </a:p>
          <a:p>
            <a:endParaRPr lang="en-US" dirty="0"/>
          </a:p>
        </p:txBody>
      </p:sp>
      <p:pic>
        <p:nvPicPr>
          <p:cNvPr id="4" name="Picture 3"/>
          <p:cNvPicPr>
            <a:picLocks noChangeAspect="1"/>
          </p:cNvPicPr>
          <p:nvPr/>
        </p:nvPicPr>
        <p:blipFill>
          <a:blip r:embed="rId2"/>
          <a:stretch>
            <a:fillRect/>
          </a:stretch>
        </p:blipFill>
        <p:spPr>
          <a:xfrm>
            <a:off x="2156023" y="2261462"/>
            <a:ext cx="5639289" cy="3554276"/>
          </a:xfrm>
          <a:prstGeom prst="rect">
            <a:avLst/>
          </a:prstGeom>
        </p:spPr>
      </p:pic>
    </p:spTree>
    <p:extLst>
      <p:ext uri="{BB962C8B-B14F-4D97-AF65-F5344CB8AC3E}">
        <p14:creationId xmlns:p14="http://schemas.microsoft.com/office/powerpoint/2010/main" val="840989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smtClean="0"/>
              <a:t>Why Assign Your Ticket</a:t>
            </a:r>
            <a:endParaRPr lang="en-US" dirty="0"/>
          </a:p>
        </p:txBody>
      </p:sp>
      <p:sp>
        <p:nvSpPr>
          <p:cNvPr id="3" name="Content Placeholder 2"/>
          <p:cNvSpPr>
            <a:spLocks noGrp="1"/>
          </p:cNvSpPr>
          <p:nvPr>
            <p:ph idx="4294967295"/>
          </p:nvPr>
        </p:nvSpPr>
        <p:spPr>
          <a:xfrm>
            <a:off x="0" y="2160588"/>
            <a:ext cx="9307513" cy="3486150"/>
          </a:xfrm>
          <a:prstGeom prst="rect">
            <a:avLst/>
          </a:prstGeom>
        </p:spPr>
        <p:txBody>
          <a:bodyPr/>
          <a:lstStyle/>
          <a:p>
            <a:r>
              <a:rPr lang="en-US" sz="2400" dirty="0"/>
              <a:t>No medical review while ticket is in </a:t>
            </a:r>
            <a:r>
              <a:rPr lang="en-US" sz="2400" dirty="0" smtClean="0"/>
              <a:t>use and making </a:t>
            </a:r>
            <a:r>
              <a:rPr lang="en-US" sz="2400" dirty="0" smtClean="0">
                <a:hlinkClick r:id="rId3"/>
              </a:rPr>
              <a:t>timely progress</a:t>
            </a:r>
            <a:endParaRPr lang="en-US" sz="2400" dirty="0"/>
          </a:p>
          <a:p>
            <a:r>
              <a:rPr lang="en-US" sz="2400" dirty="0"/>
              <a:t>Provides $ for additional services for persons with a disability</a:t>
            </a:r>
          </a:p>
          <a:p>
            <a:r>
              <a:rPr lang="en-US" sz="2400" dirty="0"/>
              <a:t>The program is voluntary</a:t>
            </a:r>
          </a:p>
          <a:p>
            <a:r>
              <a:rPr lang="en-US" sz="2400" dirty="0"/>
              <a:t>You can always change your </a:t>
            </a:r>
            <a:r>
              <a:rPr lang="en-US" sz="2400" dirty="0" smtClean="0"/>
              <a:t>mind</a:t>
            </a:r>
            <a:endParaRPr lang="en-US" dirty="0"/>
          </a:p>
        </p:txBody>
      </p:sp>
    </p:spTree>
    <p:extLst>
      <p:ext uri="{BB962C8B-B14F-4D97-AF65-F5344CB8AC3E}">
        <p14:creationId xmlns:p14="http://schemas.microsoft.com/office/powerpoint/2010/main" val="1029162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t>Things to remember</a:t>
            </a:r>
          </a:p>
        </p:txBody>
      </p:sp>
      <p:sp>
        <p:nvSpPr>
          <p:cNvPr id="3" name="Content Placeholder 2"/>
          <p:cNvSpPr>
            <a:spLocks noGrp="1"/>
          </p:cNvSpPr>
          <p:nvPr>
            <p:ph idx="4294967295"/>
          </p:nvPr>
        </p:nvSpPr>
        <p:spPr>
          <a:xfrm>
            <a:off x="0" y="1536700"/>
            <a:ext cx="8596313" cy="3879850"/>
          </a:xfrm>
          <a:prstGeom prst="rect">
            <a:avLst/>
          </a:prstGeom>
        </p:spPr>
        <p:txBody>
          <a:bodyPr/>
          <a:lstStyle/>
          <a:p>
            <a:r>
              <a:rPr lang="en-US" sz="2400" dirty="0"/>
              <a:t>Everyone can work</a:t>
            </a:r>
          </a:p>
          <a:p>
            <a:r>
              <a:rPr lang="en-US" sz="2400" dirty="0"/>
              <a:t>You can work and maintain benefits</a:t>
            </a:r>
          </a:p>
          <a:p>
            <a:r>
              <a:rPr lang="en-US" sz="2400" dirty="0"/>
              <a:t>You can gradually transition off benefits</a:t>
            </a:r>
          </a:p>
          <a:p>
            <a:r>
              <a:rPr lang="en-US" sz="2400" dirty="0"/>
              <a:t>You can maintain your Medicare/Medicaid</a:t>
            </a:r>
          </a:p>
          <a:p>
            <a:r>
              <a:rPr lang="en-US" sz="2400" dirty="0">
                <a:solidFill>
                  <a:srgbClr val="FF0000"/>
                </a:solidFill>
              </a:rPr>
              <a:t>ALWAYS reports wages to SSA, get receipt</a:t>
            </a:r>
          </a:p>
          <a:p>
            <a:r>
              <a:rPr lang="en-US" sz="2400" dirty="0"/>
              <a:t>Assign T2W</a:t>
            </a:r>
          </a:p>
          <a:p>
            <a:endParaRPr lang="en-US" dirty="0"/>
          </a:p>
        </p:txBody>
      </p:sp>
      <p:pic>
        <p:nvPicPr>
          <p:cNvPr id="4" name="Picture 3"/>
          <p:cNvPicPr>
            <a:picLocks noChangeAspect="1"/>
          </p:cNvPicPr>
          <p:nvPr/>
        </p:nvPicPr>
        <p:blipFill>
          <a:blip r:embed="rId3"/>
          <a:stretch>
            <a:fillRect/>
          </a:stretch>
        </p:blipFill>
        <p:spPr>
          <a:xfrm>
            <a:off x="7193189" y="1536475"/>
            <a:ext cx="2914650" cy="3543300"/>
          </a:xfrm>
          <a:prstGeom prst="rect">
            <a:avLst/>
          </a:prstGeom>
        </p:spPr>
      </p:pic>
    </p:spTree>
    <p:extLst>
      <p:ext uri="{BB962C8B-B14F-4D97-AF65-F5344CB8AC3E}">
        <p14:creationId xmlns:p14="http://schemas.microsoft.com/office/powerpoint/2010/main" val="1684332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smtClean="0"/>
              <a:t>True or False?		</a:t>
            </a:r>
            <a:endParaRPr lang="en-US" dirty="0"/>
          </a:p>
        </p:txBody>
      </p:sp>
      <p:sp>
        <p:nvSpPr>
          <p:cNvPr id="3" name="Content Placeholder 2"/>
          <p:cNvSpPr>
            <a:spLocks noGrp="1"/>
          </p:cNvSpPr>
          <p:nvPr>
            <p:ph idx="4294967295"/>
          </p:nvPr>
        </p:nvSpPr>
        <p:spPr>
          <a:xfrm>
            <a:off x="0" y="1457325"/>
            <a:ext cx="8597900" cy="4767263"/>
          </a:xfrm>
          <a:prstGeom prst="rect">
            <a:avLst/>
          </a:prstGeom>
        </p:spPr>
        <p:txBody>
          <a:bodyPr>
            <a:normAutofit fontScale="85000" lnSpcReduction="20000"/>
          </a:bodyPr>
          <a:lstStyle/>
          <a:p>
            <a:r>
              <a:rPr lang="en-US" dirty="0" smtClean="0"/>
              <a:t>On Disability I can only have $2,000 in the Bank.</a:t>
            </a:r>
          </a:p>
          <a:p>
            <a:pPr marL="457200" lvl="1" indent="0">
              <a:buNone/>
            </a:pPr>
            <a:r>
              <a:rPr lang="en-US" dirty="0" smtClean="0"/>
              <a:t>Only applies to SSI Recipients. Can be raised through MEPD</a:t>
            </a:r>
          </a:p>
          <a:p>
            <a:r>
              <a:rPr lang="en-US" dirty="0" smtClean="0"/>
              <a:t>If I make more than $1,000 I will lose my Disability benefits.</a:t>
            </a:r>
          </a:p>
          <a:p>
            <a:pPr marL="457200" lvl="1" indent="0">
              <a:buNone/>
            </a:pPr>
            <a:r>
              <a:rPr lang="en-US" dirty="0" smtClean="0"/>
              <a:t>This refers to the SGA (SSDI); which $1,220.00 or $2,040.00.</a:t>
            </a:r>
          </a:p>
          <a:p>
            <a:r>
              <a:rPr lang="en-US" dirty="0" smtClean="0"/>
              <a:t>I have to keep at least $1.00 of SSI to keep my Medicaid.</a:t>
            </a:r>
          </a:p>
          <a:p>
            <a:pPr marL="457200" lvl="1" indent="0">
              <a:buNone/>
            </a:pPr>
            <a:r>
              <a:rPr lang="en-US" dirty="0" smtClean="0"/>
              <a:t>Absolutely not; even if you receive $0.00 in SSI you can make $33,261 per year.</a:t>
            </a:r>
          </a:p>
          <a:p>
            <a:r>
              <a:rPr lang="en-US" dirty="0" smtClean="0"/>
              <a:t>I have to report my tax refund to Social Security.</a:t>
            </a:r>
          </a:p>
          <a:p>
            <a:pPr marL="457200" lvl="1" indent="0">
              <a:buNone/>
            </a:pPr>
            <a:r>
              <a:rPr lang="en-US" dirty="0" smtClean="0"/>
              <a:t>No. SSDI does not count unearned income. SSI has already counted the funds. </a:t>
            </a:r>
          </a:p>
          <a:p>
            <a:r>
              <a:rPr lang="en-US" dirty="0" smtClean="0"/>
              <a:t>The rules for SSI and Disability are the same.	</a:t>
            </a:r>
          </a:p>
          <a:p>
            <a:pPr marL="457200" lvl="1" indent="0">
              <a:buNone/>
            </a:pPr>
            <a:r>
              <a:rPr lang="en-US" dirty="0" smtClean="0"/>
              <a:t>Duh. </a:t>
            </a:r>
            <a:r>
              <a:rPr lang="en-US" dirty="0" smtClean="0">
                <a:sym typeface="Wingdings" pitchFamily="2" charset="2"/>
              </a:rPr>
              <a:t></a:t>
            </a:r>
            <a:endParaRPr lang="en-US" dirty="0" smtClean="0"/>
          </a:p>
          <a:p>
            <a:r>
              <a:rPr lang="en-US" dirty="0" smtClean="0"/>
              <a:t>If I lose my benefits (SSDI or SSI benefits) I have to do new application.</a:t>
            </a:r>
          </a:p>
          <a:p>
            <a:pPr marL="457200" lvl="1" indent="0">
              <a:buNone/>
            </a:pPr>
            <a:r>
              <a:rPr lang="en-US" dirty="0" smtClean="0"/>
              <a:t>If benefits are lost by working; only after the EXR period has expired. </a:t>
            </a:r>
          </a:p>
          <a:p>
            <a:pPr lvl="1"/>
            <a:endParaRPr lang="en-US" dirty="0" smtClean="0"/>
          </a:p>
          <a:p>
            <a:endParaRPr lang="en-US" dirty="0"/>
          </a:p>
        </p:txBody>
      </p:sp>
    </p:spTree>
    <p:extLst>
      <p:ext uri="{BB962C8B-B14F-4D97-AF65-F5344CB8AC3E}">
        <p14:creationId xmlns:p14="http://schemas.microsoft.com/office/powerpoint/2010/main" val="6088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0"/>
            <a:ext cx="8596313" cy="1827213"/>
          </a:xfrm>
          <a:prstGeom prst="rect">
            <a:avLst/>
          </a:prstGeom>
        </p:spPr>
        <p:txBody>
          <a:bodyPr anchor="t"/>
          <a:lstStyle/>
          <a:p>
            <a:r>
              <a:rPr lang="en-US" dirty="0" smtClean="0"/>
              <a:t>Social Security isn’t all knowing</a:t>
            </a:r>
            <a:endParaRPr lang="en-US" dirty="0"/>
          </a:p>
        </p:txBody>
      </p:sp>
      <p:pic>
        <p:nvPicPr>
          <p:cNvPr id="4" name="Picture 3"/>
          <p:cNvPicPr>
            <a:picLocks noChangeAspect="1"/>
          </p:cNvPicPr>
          <p:nvPr/>
        </p:nvPicPr>
        <p:blipFill>
          <a:blip r:embed="rId3"/>
          <a:stretch>
            <a:fillRect/>
          </a:stretch>
        </p:blipFill>
        <p:spPr>
          <a:xfrm>
            <a:off x="1841678" y="1843838"/>
            <a:ext cx="5715000" cy="3048000"/>
          </a:xfrm>
          <a:prstGeom prst="rect">
            <a:avLst/>
          </a:prstGeom>
        </p:spPr>
      </p:pic>
      <p:sp>
        <p:nvSpPr>
          <p:cNvPr id="6" name="TextBox 5"/>
          <p:cNvSpPr txBox="1"/>
          <p:nvPr/>
        </p:nvSpPr>
        <p:spPr>
          <a:xfrm>
            <a:off x="2253803" y="5383369"/>
            <a:ext cx="4381520" cy="369332"/>
          </a:xfrm>
          <a:prstGeom prst="rect">
            <a:avLst/>
          </a:prstGeom>
          <a:noFill/>
        </p:spPr>
        <p:txBody>
          <a:bodyPr wrap="none" rtlCol="0">
            <a:spAutoFit/>
          </a:bodyPr>
          <a:lstStyle/>
          <a:p>
            <a:r>
              <a:rPr lang="en-US" dirty="0" smtClean="0">
                <a:latin typeface="Cambria" panose="02040503050406030204" pitchFamily="18" charset="0"/>
              </a:rPr>
              <a:t>They base decisions on what you tell them.</a:t>
            </a:r>
            <a:endParaRPr lang="en-US" dirty="0">
              <a:latin typeface="Cambria" panose="02040503050406030204" pitchFamily="18" charset="0"/>
            </a:endParaRPr>
          </a:p>
        </p:txBody>
      </p:sp>
    </p:spTree>
    <p:extLst>
      <p:ext uri="{BB962C8B-B14F-4D97-AF65-F5344CB8AC3E}">
        <p14:creationId xmlns:p14="http://schemas.microsoft.com/office/powerpoint/2010/main" val="3564921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smtClean="0"/>
              <a:t>Which is Which (Last Pop Quiz)</a:t>
            </a:r>
            <a:endParaRPr lang="en-US" dirty="0"/>
          </a:p>
        </p:txBody>
      </p:sp>
      <p:sp>
        <p:nvSpPr>
          <p:cNvPr id="3" name="Content Placeholder 2"/>
          <p:cNvSpPr>
            <a:spLocks noGrp="1"/>
          </p:cNvSpPr>
          <p:nvPr>
            <p:ph idx="4294967295"/>
          </p:nvPr>
        </p:nvSpPr>
        <p:spPr>
          <a:xfrm>
            <a:off x="190005" y="1673699"/>
            <a:ext cx="8596313" cy="3881437"/>
          </a:xfrm>
          <a:prstGeom prst="rect">
            <a:avLst/>
          </a:prstGeom>
        </p:spPr>
        <p:txBody>
          <a:bodyPr>
            <a:normAutofit fontScale="92500" lnSpcReduction="10000"/>
          </a:bodyPr>
          <a:lstStyle/>
          <a:p>
            <a:pPr marL="0" indent="0">
              <a:buNone/>
            </a:pPr>
            <a:r>
              <a:rPr lang="en-US" sz="2800" dirty="0" smtClean="0"/>
              <a:t>3 Magic Questions:</a:t>
            </a:r>
          </a:p>
          <a:p>
            <a:pPr marL="971550" lvl="1" indent="-514350">
              <a:buFont typeface="+mj-lt"/>
              <a:buAutoNum type="arabicPeriod"/>
            </a:pPr>
            <a:r>
              <a:rPr lang="en-US" sz="2800" dirty="0" smtClean="0"/>
              <a:t>When do you (usually) receive your check?</a:t>
            </a:r>
          </a:p>
          <a:p>
            <a:pPr lvl="2"/>
            <a:r>
              <a:rPr lang="en-US" sz="2600" dirty="0" smtClean="0"/>
              <a:t>1</a:t>
            </a:r>
            <a:r>
              <a:rPr lang="en-US" sz="2600" baseline="30000" dirty="0" smtClean="0"/>
              <a:t>st</a:t>
            </a:r>
            <a:r>
              <a:rPr lang="en-US" sz="2600" dirty="0"/>
              <a:t> </a:t>
            </a:r>
            <a:r>
              <a:rPr lang="en-US" sz="2600" dirty="0" smtClean="0"/>
              <a:t>(SSI)</a:t>
            </a:r>
          </a:p>
          <a:p>
            <a:pPr lvl="2"/>
            <a:r>
              <a:rPr lang="en-US" sz="2600" dirty="0" smtClean="0"/>
              <a:t>3</a:t>
            </a:r>
            <a:r>
              <a:rPr lang="en-US" sz="2600" baseline="30000" dirty="0" smtClean="0"/>
              <a:t>rd</a:t>
            </a:r>
            <a:r>
              <a:rPr lang="en-US" sz="2600" dirty="0" smtClean="0"/>
              <a:t> or a Certain Wednesday (SSDI)</a:t>
            </a:r>
            <a:endParaRPr lang="en-US" sz="2800" dirty="0" smtClean="0"/>
          </a:p>
          <a:p>
            <a:pPr marL="971550" lvl="1" indent="-514350">
              <a:buFont typeface="+mj-lt"/>
              <a:buAutoNum type="arabicPeriod"/>
            </a:pPr>
            <a:r>
              <a:rPr lang="en-US" sz="2800" dirty="0" smtClean="0"/>
              <a:t>How much is your check?</a:t>
            </a:r>
          </a:p>
          <a:p>
            <a:pPr lvl="2"/>
            <a:r>
              <a:rPr lang="en-US" sz="2600" dirty="0" smtClean="0"/>
              <a:t>$771 or less (SSI)</a:t>
            </a:r>
          </a:p>
          <a:p>
            <a:pPr lvl="2"/>
            <a:r>
              <a:rPr lang="en-US" sz="2600" dirty="0" smtClean="0"/>
              <a:t>More than $771 (SSDI)</a:t>
            </a:r>
            <a:endParaRPr lang="en-US" sz="2800" dirty="0" smtClean="0"/>
          </a:p>
          <a:p>
            <a:pPr marL="971550" lvl="1" indent="-514350">
              <a:buFont typeface="+mj-lt"/>
              <a:buAutoNum type="arabicPeriod"/>
            </a:pPr>
            <a:r>
              <a:rPr lang="en-US" sz="2800" dirty="0" smtClean="0"/>
              <a:t>How many checks do you receive?</a:t>
            </a:r>
          </a:p>
          <a:p>
            <a:pPr lvl="2"/>
            <a:r>
              <a:rPr lang="en-US" sz="2600" dirty="0" smtClean="0"/>
              <a:t>1 (SSI or SSDI)</a:t>
            </a:r>
          </a:p>
          <a:p>
            <a:pPr lvl="2"/>
            <a:r>
              <a:rPr lang="en-US" sz="2600" dirty="0" smtClean="0"/>
              <a:t>2 (Concurrent: SSI </a:t>
            </a:r>
            <a:r>
              <a:rPr lang="en-US" sz="2600" b="1" dirty="0" smtClean="0"/>
              <a:t>and </a:t>
            </a:r>
            <a:r>
              <a:rPr lang="en-US" sz="2600" dirty="0" smtClean="0"/>
              <a:t>SSDI)</a:t>
            </a:r>
            <a:endParaRPr lang="en-US" sz="2600" dirty="0"/>
          </a:p>
        </p:txBody>
      </p:sp>
    </p:spTree>
    <p:extLst>
      <p:ext uri="{BB962C8B-B14F-4D97-AF65-F5344CB8AC3E}">
        <p14:creationId xmlns:p14="http://schemas.microsoft.com/office/powerpoint/2010/main" val="6850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AppData\Local\Microsoft\Windows\Temporary Internet Files\Content.IE5\43U5YRIF\MC900151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892" y="1027113"/>
            <a:ext cx="57912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270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089362" y="4094205"/>
            <a:ext cx="3892729" cy="1124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buFont typeface="Arial" panose="020B0604020202020204" pitchFamily="34" charset="0"/>
              <a:buNone/>
            </a:pPr>
            <a:r>
              <a:rPr lang="en-US" sz="4000" b="1" cap="all" dirty="0" smtClean="0">
                <a:solidFill>
                  <a:srgbClr val="015958"/>
                </a:solidFill>
                <a:latin typeface="Arial" panose="020B0604020202020204" pitchFamily="34" charset="0"/>
                <a:ea typeface="Open Sans" panose="020B0606030504020204" pitchFamily="34" charset="0"/>
                <a:cs typeface="Arial" panose="020B0604020202020204" pitchFamily="34" charset="0"/>
              </a:rPr>
              <a:t>Thank you.</a:t>
            </a:r>
          </a:p>
        </p:txBody>
      </p:sp>
    </p:spTree>
    <p:extLst>
      <p:ext uri="{BB962C8B-B14F-4D97-AF65-F5344CB8AC3E}">
        <p14:creationId xmlns:p14="http://schemas.microsoft.com/office/powerpoint/2010/main" val="359025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0" y="457200"/>
            <a:ext cx="10160000" cy="984250"/>
          </a:xfrm>
          <a:prstGeom prst="rect">
            <a:avLst/>
          </a:prstGeom>
        </p:spPr>
        <p:txBody>
          <a:bodyPr>
            <a:normAutofit fontScale="90000"/>
          </a:bodyPr>
          <a:lstStyle/>
          <a:p>
            <a:pPr eaLnBrk="1"/>
            <a:r>
              <a:rPr lang="en-US" dirty="0" smtClean="0">
                <a:latin typeface="Cambria" panose="02040503050406030204" pitchFamily="18" charset="0"/>
                <a:ea typeface="Batang" pitchFamily="18" charset="-127"/>
              </a:rPr>
              <a:t>Social Security’s Definition </a:t>
            </a:r>
            <a:br>
              <a:rPr lang="en-US" dirty="0" smtClean="0">
                <a:latin typeface="Cambria" panose="02040503050406030204" pitchFamily="18" charset="0"/>
                <a:ea typeface="Batang" pitchFamily="18" charset="-127"/>
              </a:rPr>
            </a:br>
            <a:r>
              <a:rPr lang="en-US" dirty="0" smtClean="0">
                <a:latin typeface="Cambria" panose="02040503050406030204" pitchFamily="18" charset="0"/>
                <a:ea typeface="Batang" pitchFamily="18" charset="-127"/>
              </a:rPr>
              <a:t>of having a Disability</a:t>
            </a:r>
          </a:p>
        </p:txBody>
      </p:sp>
      <p:sp>
        <p:nvSpPr>
          <p:cNvPr id="5123" name="Rectangle 3"/>
          <p:cNvSpPr>
            <a:spLocks noGrp="1"/>
          </p:cNvSpPr>
          <p:nvPr>
            <p:ph type="body" idx="4294967295"/>
          </p:nvPr>
        </p:nvSpPr>
        <p:spPr>
          <a:xfrm>
            <a:off x="166254" y="1857149"/>
            <a:ext cx="9502775" cy="3938587"/>
          </a:xfrm>
          <a:prstGeom prst="rect">
            <a:avLst/>
          </a:prstGeom>
        </p:spPr>
        <p:txBody>
          <a:bodyPr/>
          <a:lstStyle/>
          <a:p>
            <a:pPr eaLnBrk="1">
              <a:spcBef>
                <a:spcPts val="700"/>
              </a:spcBef>
              <a:buFontTx/>
              <a:buNone/>
            </a:pPr>
            <a:r>
              <a:rPr lang="en-US" sz="2800" i="1" dirty="0" smtClean="0">
                <a:latin typeface="Comic Sans MS" pitchFamily="66" charset="0"/>
                <a:ea typeface="Batang" pitchFamily="18" charset="-127"/>
              </a:rPr>
              <a:t>“</a:t>
            </a:r>
            <a:r>
              <a:rPr lang="en-US" sz="2800" i="1" dirty="0" smtClean="0">
                <a:latin typeface="Cambria" panose="02040503050406030204" pitchFamily="18" charset="0"/>
                <a:ea typeface="Batang" pitchFamily="18" charset="-127"/>
              </a:rPr>
              <a:t>The inability to engage in any </a:t>
            </a:r>
            <a:r>
              <a:rPr lang="en-US" sz="2800" b="1" i="1" dirty="0" smtClean="0">
                <a:latin typeface="Cambria" panose="02040503050406030204" pitchFamily="18" charset="0"/>
                <a:ea typeface="Batang" pitchFamily="18" charset="-127"/>
              </a:rPr>
              <a:t>substantial gainful activity</a:t>
            </a:r>
            <a:r>
              <a:rPr lang="en-US" i="1" dirty="0">
                <a:latin typeface="Cambria" panose="02040503050406030204" pitchFamily="18" charset="0"/>
                <a:ea typeface="Batang" pitchFamily="18" charset="-127"/>
              </a:rPr>
              <a:t> </a:t>
            </a:r>
            <a:r>
              <a:rPr lang="en-US" sz="2800" i="1" dirty="0" smtClean="0">
                <a:latin typeface="Cambria" panose="02040503050406030204" pitchFamily="18" charset="0"/>
                <a:ea typeface="Batang" pitchFamily="18" charset="-127"/>
              </a:rPr>
              <a:t>by reason of any medically determinable physical or mental impairment which can be expected to result in death or which has </a:t>
            </a:r>
            <a:r>
              <a:rPr lang="en-US" sz="2800" b="1" i="1" dirty="0" smtClean="0">
                <a:latin typeface="Cambria" panose="02040503050406030204" pitchFamily="18" charset="0"/>
                <a:ea typeface="Batang" pitchFamily="18" charset="-127"/>
              </a:rPr>
              <a:t>lasted or can be expected to last for a continuous period of not less than 12 months.”</a:t>
            </a:r>
            <a:endParaRPr lang="en-US" sz="2800" b="1" dirty="0" smtClean="0">
              <a:latin typeface="Cambria" panose="02040503050406030204" pitchFamily="18" charset="0"/>
              <a:ea typeface="Batang" pitchFamily="18" charset="-127"/>
            </a:endParaRPr>
          </a:p>
          <a:p>
            <a:pPr eaLnBrk="1">
              <a:spcBef>
                <a:spcPts val="700"/>
              </a:spcBef>
              <a:buFontTx/>
              <a:buNone/>
            </a:pPr>
            <a:endParaRPr lang="en-US" sz="2800" dirty="0" smtClean="0">
              <a:latin typeface="Calibri" pitchFamily="34" charset="0"/>
              <a:ea typeface="Batang" pitchFamily="18" charset="-127"/>
            </a:endParaRPr>
          </a:p>
          <a:p>
            <a:pPr eaLnBrk="1">
              <a:spcBef>
                <a:spcPts val="700"/>
              </a:spcBef>
            </a:pPr>
            <a:endParaRPr lang="en-US" sz="2800" dirty="0" smtClean="0">
              <a:latin typeface="Calibri" pitchFamily="34" charset="0"/>
              <a:ea typeface="Batang" pitchFamily="18" charset="-127"/>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stretch>
            <a:fillRect/>
          </a:stretch>
        </p:blipFill>
        <p:spPr>
          <a:xfrm>
            <a:off x="961901" y="1871023"/>
            <a:ext cx="7016750" cy="3929063"/>
          </a:xfrm>
          <a:prstGeom prst="rect">
            <a:avLst/>
          </a:prstGeom>
        </p:spPr>
      </p:pic>
      <p:sp>
        <p:nvSpPr>
          <p:cNvPr id="5" name="TextBox 4"/>
          <p:cNvSpPr txBox="1"/>
          <p:nvPr/>
        </p:nvSpPr>
        <p:spPr>
          <a:xfrm>
            <a:off x="841829" y="943429"/>
            <a:ext cx="5898602" cy="584775"/>
          </a:xfrm>
          <a:prstGeom prst="rect">
            <a:avLst/>
          </a:prstGeom>
          <a:noFill/>
        </p:spPr>
        <p:txBody>
          <a:bodyPr wrap="none" rtlCol="0">
            <a:spAutoFit/>
          </a:bodyPr>
          <a:lstStyle/>
          <a:p>
            <a:r>
              <a:rPr lang="en-US" sz="3200" dirty="0" smtClean="0">
                <a:latin typeface="Cambria" panose="02040503050406030204" pitchFamily="18" charset="0"/>
              </a:rPr>
              <a:t>Benefits and Going Back to Work</a:t>
            </a:r>
            <a:endParaRPr lang="en-US" sz="3200" dirty="0">
              <a:latin typeface="Cambria" panose="02040503050406030204" pitchFamily="18" charset="0"/>
            </a:endParaRPr>
          </a:p>
        </p:txBody>
      </p:sp>
    </p:spTree>
    <p:extLst>
      <p:ext uri="{BB962C8B-B14F-4D97-AF65-F5344CB8AC3E}">
        <p14:creationId xmlns:p14="http://schemas.microsoft.com/office/powerpoint/2010/main" val="340567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a:prstGeom prst="rect">
            <a:avLst/>
          </a:prstGeom>
        </p:spPr>
        <p:txBody>
          <a:bodyPr/>
          <a:lstStyle/>
          <a:p>
            <a:r>
              <a:rPr lang="en-US" dirty="0">
                <a:latin typeface="Cambria" panose="02040503050406030204" pitchFamily="18" charset="0"/>
              </a:rPr>
              <a:t>Disability Benefit Programs</a:t>
            </a:r>
          </a:p>
        </p:txBody>
      </p:sp>
      <p:sp>
        <p:nvSpPr>
          <p:cNvPr id="3" name="Content Placeholder 2"/>
          <p:cNvSpPr>
            <a:spLocks noGrp="1"/>
          </p:cNvSpPr>
          <p:nvPr>
            <p:ph idx="4294967295"/>
          </p:nvPr>
        </p:nvSpPr>
        <p:spPr>
          <a:xfrm>
            <a:off x="0" y="1671638"/>
            <a:ext cx="8989621" cy="3879850"/>
          </a:xfrm>
          <a:prstGeom prst="rect">
            <a:avLst/>
          </a:prstGeom>
        </p:spPr>
        <p:txBody>
          <a:bodyPr/>
          <a:lstStyle/>
          <a:p>
            <a:pPr marL="0" indent="0">
              <a:buNone/>
            </a:pPr>
            <a:r>
              <a:rPr lang="en-US" sz="3600" dirty="0">
                <a:latin typeface="Cambria" panose="02040503050406030204" pitchFamily="18" charset="0"/>
              </a:rPr>
              <a:t>Social Security Disability Insurance (SSDI)</a:t>
            </a:r>
          </a:p>
          <a:p>
            <a:pPr marL="0" indent="0">
              <a:buNone/>
            </a:pPr>
            <a:endParaRPr lang="en-US" sz="3600" dirty="0" smtClean="0">
              <a:latin typeface="Cambria" panose="02040503050406030204" pitchFamily="18" charset="0"/>
            </a:endParaRPr>
          </a:p>
          <a:p>
            <a:pPr marL="0" indent="0">
              <a:buNone/>
            </a:pPr>
            <a:r>
              <a:rPr lang="en-US" sz="3600" dirty="0" smtClean="0">
                <a:latin typeface="Cambria" panose="02040503050406030204" pitchFamily="18" charset="0"/>
              </a:rPr>
              <a:t>Supplemental </a:t>
            </a:r>
            <a:r>
              <a:rPr lang="en-US" sz="3600" dirty="0">
                <a:latin typeface="Cambria" panose="02040503050406030204" pitchFamily="18" charset="0"/>
              </a:rPr>
              <a:t>Security Income (SSI)</a:t>
            </a:r>
          </a:p>
          <a:p>
            <a:pPr marL="0" indent="0">
              <a:buNone/>
            </a:pPr>
            <a:endParaRPr lang="en-US" sz="3600" dirty="0" smtClean="0">
              <a:latin typeface="Cambria" panose="02040503050406030204" pitchFamily="18" charset="0"/>
            </a:endParaRPr>
          </a:p>
          <a:p>
            <a:pPr marL="0" indent="0">
              <a:buNone/>
            </a:pPr>
            <a:r>
              <a:rPr lang="en-US" sz="3600" dirty="0" smtClean="0">
                <a:latin typeface="Cambria" panose="02040503050406030204" pitchFamily="18" charset="0"/>
              </a:rPr>
              <a:t>Both </a:t>
            </a:r>
            <a:r>
              <a:rPr lang="en-US" sz="3600" dirty="0">
                <a:latin typeface="Cambria" panose="02040503050406030204" pitchFamily="18" charset="0"/>
              </a:rPr>
              <a:t>SSDI and SSI = Concurrent </a:t>
            </a:r>
            <a:r>
              <a:rPr lang="en-US" sz="3600" dirty="0" smtClean="0">
                <a:latin typeface="Cambria" panose="02040503050406030204" pitchFamily="18" charset="0"/>
              </a:rPr>
              <a:t>Benefits</a:t>
            </a:r>
            <a:endParaRPr lang="en-US" sz="3600" dirty="0">
              <a:latin typeface="Cambria" panose="02040503050406030204" pitchFamily="18" charset="0"/>
            </a:endParaRPr>
          </a:p>
        </p:txBody>
      </p:sp>
    </p:spTree>
    <p:extLst>
      <p:ext uri="{BB962C8B-B14F-4D97-AF65-F5344CB8AC3E}">
        <p14:creationId xmlns:p14="http://schemas.microsoft.com/office/powerpoint/2010/main" val="230607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Overview of Social Security Benefit Programs </a:t>
            </a:r>
          </a:p>
        </p:txBody>
      </p:sp>
      <p:sp>
        <p:nvSpPr>
          <p:cNvPr id="3" name="Content Placeholder 2"/>
          <p:cNvSpPr>
            <a:spLocks noGrp="1"/>
          </p:cNvSpPr>
          <p:nvPr>
            <p:ph sz="half" idx="1"/>
          </p:nvPr>
        </p:nvSpPr>
        <p:spPr/>
        <p:txBody>
          <a:bodyPr/>
          <a:lstStyle/>
          <a:p>
            <a:pPr marL="0" indent="0">
              <a:buNone/>
            </a:pPr>
            <a:r>
              <a:rPr lang="en-US" sz="2000" dirty="0">
                <a:latin typeface="Cambria" panose="02040503050406030204" pitchFamily="18" charset="0"/>
              </a:rPr>
              <a:t>Title II Social Security Disability Insurance (SSDI)</a:t>
            </a:r>
          </a:p>
          <a:p>
            <a:pPr lvl="1"/>
            <a:r>
              <a:rPr lang="en-US" sz="2000" dirty="0">
                <a:latin typeface="Cambria" panose="02040503050406030204" pitchFamily="18" charset="0"/>
              </a:rPr>
              <a:t>Entitlement program based upon insured status</a:t>
            </a:r>
          </a:p>
          <a:p>
            <a:pPr lvl="1"/>
            <a:r>
              <a:rPr lang="en-US" sz="2000" dirty="0">
                <a:latin typeface="Cambria" panose="02040503050406030204" pitchFamily="18" charset="0"/>
              </a:rPr>
              <a:t>3 different forms – SSDI, CDB and DWB</a:t>
            </a:r>
          </a:p>
          <a:p>
            <a:pPr lvl="1"/>
            <a:r>
              <a:rPr lang="en-US" sz="2000" dirty="0">
                <a:latin typeface="Cambria" panose="02040503050406030204" pitchFamily="18" charset="0"/>
              </a:rPr>
              <a:t>Comes with Medicare coverage</a:t>
            </a:r>
          </a:p>
          <a:p>
            <a:pPr lvl="1"/>
            <a:r>
              <a:rPr lang="en-US" sz="2000" dirty="0">
                <a:latin typeface="Cambria" panose="02040503050406030204" pitchFamily="18" charset="0"/>
              </a:rPr>
              <a:t>Amount of benefit varies</a:t>
            </a:r>
          </a:p>
          <a:p>
            <a:pPr lvl="1"/>
            <a:r>
              <a:rPr lang="en-US" sz="2000" dirty="0">
                <a:solidFill>
                  <a:srgbClr val="FF0000"/>
                </a:solidFill>
                <a:latin typeface="Cambria" panose="02040503050406030204" pitchFamily="18" charset="0"/>
              </a:rPr>
              <a:t>Received on 3rd of month</a:t>
            </a:r>
          </a:p>
          <a:p>
            <a:pPr lvl="1"/>
            <a:r>
              <a:rPr lang="en-US" sz="2000" dirty="0">
                <a:latin typeface="Cambria" panose="02040503050406030204" pitchFamily="18" charset="0"/>
              </a:rPr>
              <a:t>Income counted when it’s </a:t>
            </a:r>
            <a:r>
              <a:rPr lang="en-US" sz="2000" b="1" u="sng" dirty="0">
                <a:latin typeface="Cambria" panose="02040503050406030204" pitchFamily="18" charset="0"/>
              </a:rPr>
              <a:t>received.</a:t>
            </a:r>
          </a:p>
          <a:p>
            <a:endParaRPr lang="en-US" dirty="0"/>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sz="1900" dirty="0">
                <a:latin typeface="Cambria" panose="02040503050406030204" pitchFamily="18" charset="0"/>
              </a:rPr>
              <a:t>Title XVI Supplemental Security Income (SSI)</a:t>
            </a:r>
          </a:p>
          <a:p>
            <a:pPr lvl="1"/>
            <a:r>
              <a:rPr lang="en-US" sz="1900" dirty="0">
                <a:latin typeface="Cambria" panose="02040503050406030204" pitchFamily="18" charset="0"/>
              </a:rPr>
              <a:t>Funded by federal tax dollars, not Social Security trust fund</a:t>
            </a:r>
          </a:p>
          <a:p>
            <a:pPr lvl="1"/>
            <a:r>
              <a:rPr lang="en-US" sz="1900" dirty="0" smtClean="0">
                <a:latin typeface="Cambria" panose="02040503050406030204" pitchFamily="18" charset="0"/>
              </a:rPr>
              <a:t>Needs-based </a:t>
            </a:r>
            <a:r>
              <a:rPr lang="en-US" sz="1900" dirty="0">
                <a:latin typeface="Cambria" panose="02040503050406030204" pitchFamily="18" charset="0"/>
              </a:rPr>
              <a:t>program based upon financial eligibility</a:t>
            </a:r>
          </a:p>
          <a:p>
            <a:pPr lvl="1"/>
            <a:r>
              <a:rPr lang="en-US" sz="1900" dirty="0">
                <a:latin typeface="Cambria" panose="02040503050406030204" pitchFamily="18" charset="0"/>
              </a:rPr>
              <a:t>Comes with Medicaid coverage</a:t>
            </a:r>
          </a:p>
          <a:p>
            <a:pPr lvl="1"/>
            <a:r>
              <a:rPr lang="en-US" sz="1900" dirty="0">
                <a:latin typeface="Cambria" panose="02040503050406030204" pitchFamily="18" charset="0"/>
              </a:rPr>
              <a:t>Set full benefit amount ($771)</a:t>
            </a:r>
          </a:p>
          <a:p>
            <a:pPr lvl="1"/>
            <a:r>
              <a:rPr lang="en-US" sz="1900" dirty="0">
                <a:solidFill>
                  <a:srgbClr val="FF0000"/>
                </a:solidFill>
                <a:latin typeface="Cambria" panose="02040503050406030204" pitchFamily="18" charset="0"/>
              </a:rPr>
              <a:t>Received on 1st of month</a:t>
            </a:r>
          </a:p>
          <a:p>
            <a:pPr lvl="1"/>
            <a:r>
              <a:rPr lang="en-US" sz="1900" dirty="0">
                <a:latin typeface="Cambria" panose="02040503050406030204" pitchFamily="18" charset="0"/>
              </a:rPr>
              <a:t>Income counted when it’s </a:t>
            </a:r>
            <a:r>
              <a:rPr lang="en-US" sz="1900" b="1" u="sng" dirty="0">
                <a:latin typeface="Cambria" panose="02040503050406030204" pitchFamily="18" charset="0"/>
              </a:rPr>
              <a:t>received.</a:t>
            </a:r>
            <a:r>
              <a:rPr lang="en-US" sz="1900" b="1" u="sng" dirty="0"/>
              <a:t> </a:t>
            </a:r>
          </a:p>
          <a:p>
            <a:pPr marL="0" indent="0">
              <a:buNone/>
            </a:pPr>
            <a:endParaRPr lang="en-US" dirty="0"/>
          </a:p>
        </p:txBody>
      </p:sp>
    </p:spTree>
    <p:extLst>
      <p:ext uri="{BB962C8B-B14F-4D97-AF65-F5344CB8AC3E}">
        <p14:creationId xmlns:p14="http://schemas.microsoft.com/office/powerpoint/2010/main" val="110196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609600"/>
            <a:ext cx="8596313" cy="1320800"/>
          </a:xfrm>
          <a:prstGeom prst="rect">
            <a:avLst/>
          </a:prstGeom>
        </p:spPr>
        <p:txBody>
          <a:bodyPr/>
          <a:lstStyle/>
          <a:p>
            <a:r>
              <a:rPr lang="en-US" dirty="0" smtClean="0">
                <a:latin typeface="Cambria" panose="02040503050406030204" pitchFamily="18" charset="0"/>
              </a:rPr>
              <a:t>SSDI</a:t>
            </a:r>
            <a:endParaRPr lang="en-US" dirty="0">
              <a:latin typeface="Cambria" panose="02040503050406030204" pitchFamily="18" charset="0"/>
            </a:endParaRPr>
          </a:p>
        </p:txBody>
      </p:sp>
      <p:pic>
        <p:nvPicPr>
          <p:cNvPr id="8" name="Picture 7"/>
          <p:cNvPicPr>
            <a:picLocks noChangeAspect="1"/>
          </p:cNvPicPr>
          <p:nvPr/>
        </p:nvPicPr>
        <p:blipFill>
          <a:blip r:embed="rId3"/>
          <a:stretch>
            <a:fillRect/>
          </a:stretch>
        </p:blipFill>
        <p:spPr>
          <a:xfrm>
            <a:off x="1012185" y="1808989"/>
            <a:ext cx="3008022" cy="3008022"/>
          </a:xfrm>
          <a:prstGeom prst="rect">
            <a:avLst/>
          </a:prstGeom>
        </p:spPr>
      </p:pic>
      <p:pic>
        <p:nvPicPr>
          <p:cNvPr id="9" name="Picture 8"/>
          <p:cNvPicPr>
            <a:picLocks noChangeAspect="1"/>
          </p:cNvPicPr>
          <p:nvPr/>
        </p:nvPicPr>
        <p:blipFill>
          <a:blip r:embed="rId4"/>
          <a:stretch>
            <a:fillRect/>
          </a:stretch>
        </p:blipFill>
        <p:spPr>
          <a:xfrm>
            <a:off x="4975668" y="1959511"/>
            <a:ext cx="3648075" cy="2857500"/>
          </a:xfrm>
          <a:prstGeom prst="rect">
            <a:avLst/>
          </a:prstGeom>
        </p:spPr>
      </p:pic>
    </p:spTree>
    <p:extLst>
      <p:ext uri="{BB962C8B-B14F-4D97-AF65-F5344CB8AC3E}">
        <p14:creationId xmlns:p14="http://schemas.microsoft.com/office/powerpoint/2010/main" val="4075726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TotalTime>
  <Words>2478</Words>
  <Application>Microsoft Office PowerPoint</Application>
  <PresentationFormat>Custom</PresentationFormat>
  <Paragraphs>415</Paragraphs>
  <Slides>42</Slides>
  <Notes>27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True or False?  </vt:lpstr>
      <vt:lpstr>The Big Question</vt:lpstr>
      <vt:lpstr>Social Security isn’t all knowing</vt:lpstr>
      <vt:lpstr>Social Security’s Definition  of having a Disability</vt:lpstr>
      <vt:lpstr>PowerPoint Presentation</vt:lpstr>
      <vt:lpstr>Disability Benefit Programs</vt:lpstr>
      <vt:lpstr>Overview of Social Security Benefit Programs </vt:lpstr>
      <vt:lpstr>SSDI</vt:lpstr>
      <vt:lpstr>Social Security Disability Insurance</vt:lpstr>
      <vt:lpstr>Trial Work Period</vt:lpstr>
      <vt:lpstr>Extended Period of Eligibility</vt:lpstr>
      <vt:lpstr>What is Expedited Reinstatement  </vt:lpstr>
      <vt:lpstr>Other SSDI Work Incentives </vt:lpstr>
      <vt:lpstr>What happens to Medicare if  SSDI benefits stop?</vt:lpstr>
      <vt:lpstr>Medical Benefit Associated with SSDI</vt:lpstr>
      <vt:lpstr>Medicaid for Employed People with Disabilities (MEPD)</vt:lpstr>
      <vt:lpstr>Supplemental Security Income (SSI)</vt:lpstr>
      <vt:lpstr>SSI Benefits</vt:lpstr>
      <vt:lpstr>Basic Eligibility for SSI </vt:lpstr>
      <vt:lpstr>Federal Benefit Rate (FBR)</vt:lpstr>
      <vt:lpstr>Income That Impacts SSI</vt:lpstr>
      <vt:lpstr>Unearned Income and SSI</vt:lpstr>
      <vt:lpstr>What is NOT Considered to be Income</vt:lpstr>
      <vt:lpstr>Resource Limits</vt:lpstr>
      <vt:lpstr>Common Resource Exclusions</vt:lpstr>
      <vt:lpstr>How earnings affect SSI payments</vt:lpstr>
      <vt:lpstr>Calculation of SSI w/earned income only</vt:lpstr>
      <vt:lpstr>What happens if my earnings are so high that my SSI stops?</vt:lpstr>
      <vt:lpstr>SSI and Work Incentives</vt:lpstr>
      <vt:lpstr>Student Earned Income Exclusion (SEIE)</vt:lpstr>
      <vt:lpstr>Blind Work Expenses</vt:lpstr>
      <vt:lpstr>Plan for Achieving Self Support (PASS)</vt:lpstr>
      <vt:lpstr>Examples of PASS Expenditures</vt:lpstr>
      <vt:lpstr>If you get both SSI &amp; SSDI</vt:lpstr>
      <vt:lpstr>What is a Ticket to Work?</vt:lpstr>
      <vt:lpstr>Why Assign Your Ticket</vt:lpstr>
      <vt:lpstr>Things to remember</vt:lpstr>
      <vt:lpstr>True or False?  </vt:lpstr>
      <vt:lpstr>Which is Which (Last Pop Quiz)</vt:lpstr>
      <vt:lpstr>PowerPoint Presentation</vt:lpstr>
      <vt:lpstr>PowerPoint Presentation</vt:lpstr>
    </vt:vector>
  </TitlesOfParts>
  <Company>IWD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Dennis, Brian</cp:lastModifiedBy>
  <cp:revision>43</cp:revision>
  <cp:lastPrinted>2018-11-05T16:47:52Z</cp:lastPrinted>
  <dcterms:created xsi:type="dcterms:W3CDTF">2018-06-13T15:03:45Z</dcterms:created>
  <dcterms:modified xsi:type="dcterms:W3CDTF">2018-11-07T21:23:15Z</dcterms:modified>
</cp:coreProperties>
</file>