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258" r:id="rId4"/>
    <p:sldId id="265" r:id="rId5"/>
    <p:sldId id="266" r:id="rId6"/>
    <p:sldId id="267" r:id="rId7"/>
    <p:sldId id="259" r:id="rId8"/>
    <p:sldId id="261" r:id="rId9"/>
    <p:sldId id="268" r:id="rId10"/>
    <p:sldId id="262" r:id="rId11"/>
    <p:sldId id="269" r:id="rId12"/>
    <p:sldId id="263" r:id="rId13"/>
    <p:sldId id="264" r:id="rId14"/>
    <p:sldId id="26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958"/>
    <a:srgbClr val="AFABAB"/>
    <a:srgbClr val="176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82" autoAdjust="0"/>
    <p:restoredTop sz="36000"/>
  </p:normalViewPr>
  <p:slideViewPr>
    <p:cSldViewPr snapToGrid="0">
      <p:cViewPr>
        <p:scale>
          <a:sx n="71" d="100"/>
          <a:sy n="71" d="100"/>
        </p:scale>
        <p:origin x="1144" y="-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1BB5CF-3D5C-964C-8790-22EBA1F925C3}" type="datetimeFigureOut">
              <a:rPr lang="en-US" smtClean="0"/>
              <a:t>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E1F7CB-5F51-3343-98CC-2FE81901319B}" type="slidenum">
              <a:rPr lang="en-US" smtClean="0"/>
              <a:t>‹#›</a:t>
            </a:fld>
            <a:endParaRPr lang="en-US"/>
          </a:p>
        </p:txBody>
      </p:sp>
    </p:spTree>
    <p:extLst>
      <p:ext uri="{BB962C8B-B14F-4D97-AF65-F5344CB8AC3E}">
        <p14:creationId xmlns:p14="http://schemas.microsoft.com/office/powerpoint/2010/main" val="2347046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E1F7CB-5F51-3343-98CC-2FE81901319B}" type="slidenum">
              <a:rPr lang="en-US" smtClean="0"/>
              <a:t>1</a:t>
            </a:fld>
            <a:endParaRPr lang="en-US"/>
          </a:p>
        </p:txBody>
      </p:sp>
    </p:spTree>
    <p:extLst>
      <p:ext uri="{BB962C8B-B14F-4D97-AF65-F5344CB8AC3E}">
        <p14:creationId xmlns:p14="http://schemas.microsoft.com/office/powerpoint/2010/main" val="163794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al know that any individual who works has a positive impact on the economics of their community.  This is true for individual with disabilities . Even knowing this, employment statistics for individual with disabilities are dismal.  Additionally, more individuals with disabilities live in poverty than their peers without disabilities.  Recognizing that this needed to change, changed the Employment First philosophy to an Employment First Movement. There were probably earlier adopters such as Tennessee in 2002, but probably the state that had a major impact on the movement was Minnesota. In 2007 they published the MN Manifesto on Minnesotans with Disabilities in the Integrated Competitive Workforce.  </a:t>
            </a:r>
          </a:p>
          <a:p>
            <a:endParaRPr lang="en-US" dirty="0"/>
          </a:p>
          <a:p>
            <a:r>
              <a:rPr lang="en-US" dirty="0"/>
              <a:t>In that document, they state: </a:t>
            </a:r>
          </a:p>
          <a:p>
            <a:r>
              <a:rPr lang="en-US" b="1" dirty="0"/>
              <a:t>Employment First </a:t>
            </a:r>
            <a:r>
              <a:rPr lang="en-US" sz="1200" b="1" i="1" kern="1200" dirty="0">
                <a:solidFill>
                  <a:schemeClr val="tx1"/>
                </a:solidFill>
                <a:effectLst/>
                <a:latin typeface="+mn-lt"/>
                <a:ea typeface="+mn-ea"/>
                <a:cs typeface="+mn-cs"/>
              </a:rPr>
              <a:t>is the vision of making employment the first priority and preferred outcome of people with disabilities.</a:t>
            </a:r>
          </a:p>
          <a:p>
            <a:r>
              <a:rPr lang="en-US" sz="1200" b="1" i="1" kern="1200" dirty="0">
                <a:solidFill>
                  <a:schemeClr val="tx1"/>
                </a:solidFill>
                <a:effectLst/>
                <a:latin typeface="+mn-lt"/>
                <a:ea typeface="+mn-ea"/>
                <a:cs typeface="+mn-cs"/>
              </a:rPr>
              <a:t> </a:t>
            </a:r>
            <a:endParaRPr lang="en-US" dirty="0"/>
          </a:p>
          <a:p>
            <a:r>
              <a:rPr lang="en-US" sz="1200" b="1" kern="1200" dirty="0">
                <a:solidFill>
                  <a:schemeClr val="tx1"/>
                </a:solidFill>
                <a:effectLst/>
                <a:latin typeface="+mn-lt"/>
                <a:ea typeface="+mn-ea"/>
                <a:cs typeface="+mn-cs"/>
              </a:rPr>
              <a:t>“Employment First” as used in this manifesto </a:t>
            </a:r>
            <a:r>
              <a:rPr lang="en-US" sz="1200" kern="1200" dirty="0">
                <a:solidFill>
                  <a:schemeClr val="tx1"/>
                </a:solidFill>
                <a:effectLst/>
                <a:latin typeface="+mn-lt"/>
                <a:ea typeface="+mn-ea"/>
                <a:cs typeface="+mn-cs"/>
              </a:rPr>
              <a:t>Means expecting, encouraging, providing, creating, and rewarding integrated employment in the workforce at minimum or competitive wages and benefits as the first and preferred outcome for working-age youth and adults with disabilities including those with complex and significant disabilities, for whom job placement in the past has been limited, or has not traditionally occurred.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Employment: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Federal and state agencies currently use many different definitions of employment when describing programs and outcomes of people with disabilities. For clarity, then, for the purposes of this manifesto this is what we mean by employment: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Regular or customized employment in the workforce </a:t>
            </a:r>
            <a:r>
              <a:rPr lang="en-US" sz="1200" kern="1200" dirty="0">
                <a:solidFill>
                  <a:schemeClr val="tx1"/>
                </a:solidFill>
                <a:effectLst/>
                <a:latin typeface="+mn-lt"/>
                <a:ea typeface="+mn-ea"/>
                <a:cs typeface="+mn-cs"/>
              </a:rPr>
              <a:t>where employees with disabilities are included on the payroll of a competitive business or industry (unless self-employed) where the assigned employment tasks offer at least minimum or prevailing wages and benefits and offer ordinary opportunities for integration and interactions with co-workers without disabilities, with customers, and/or the general public   I think you can see how some of this language is similar in what was to become part of WIOA where Competitive Integrated Employment was defined.</a:t>
            </a:r>
          </a:p>
        </p:txBody>
      </p:sp>
      <p:sp>
        <p:nvSpPr>
          <p:cNvPr id="4" name="Slide Number Placeholder 3"/>
          <p:cNvSpPr>
            <a:spLocks noGrp="1"/>
          </p:cNvSpPr>
          <p:nvPr>
            <p:ph type="sldNum" sz="quarter" idx="5"/>
          </p:nvPr>
        </p:nvSpPr>
        <p:spPr/>
        <p:txBody>
          <a:bodyPr/>
          <a:lstStyle/>
          <a:p>
            <a:fld id="{9FE1F7CB-5F51-3343-98CC-2FE81901319B}" type="slidenum">
              <a:rPr lang="en-US" smtClean="0"/>
              <a:t>10</a:t>
            </a:fld>
            <a:endParaRPr lang="en-US"/>
          </a:p>
        </p:txBody>
      </p:sp>
    </p:spTree>
    <p:extLst>
      <p:ext uri="{BB962C8B-B14F-4D97-AF65-F5344CB8AC3E}">
        <p14:creationId xmlns:p14="http://schemas.microsoft.com/office/powerpoint/2010/main" val="2622657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2012, the Office of Disability Employment Policy which is part of the Department of Labor sent out a Request for Proposal to help forward the Employment First Movement.   ODEP recognized that many states desired to align their efforts to support individuals with disabilities toward an </a:t>
            </a:r>
            <a:r>
              <a:rPr lang="en-US" sz="1200" b="0" i="1" u="none" strike="noStrike" kern="1200" dirty="0">
                <a:solidFill>
                  <a:schemeClr val="tx1"/>
                </a:solidFill>
                <a:effectLst/>
                <a:latin typeface="+mn-lt"/>
                <a:ea typeface="+mn-ea"/>
                <a:cs typeface="+mn-cs"/>
              </a:rPr>
              <a:t>Employment First </a:t>
            </a:r>
            <a:r>
              <a:rPr lang="en-US" sz="1200" b="0" i="0" u="none" strike="noStrike" kern="1200" dirty="0">
                <a:solidFill>
                  <a:schemeClr val="tx1"/>
                </a:solidFill>
                <a:effectLst/>
                <a:latin typeface="+mn-lt"/>
                <a:ea typeface="+mn-ea"/>
                <a:cs typeface="+mn-cs"/>
              </a:rPr>
              <a:t>approach, but might not yet possess the capacity, experience or technical resources necessary to lead and facilitate such change. To address this need, ODEP  initiated the Employment First State Leadership Mentoring Program (EFSLMP), a cross-disability, cross-systems change initiative. EFSLMP provided a platform for multi-disciplinary state teams to focus on implementing the </a:t>
            </a:r>
            <a:r>
              <a:rPr lang="en-US" sz="1200" b="0" i="1" u="none" strike="noStrike" kern="1200" dirty="0">
                <a:solidFill>
                  <a:schemeClr val="tx1"/>
                </a:solidFill>
                <a:effectLst/>
                <a:latin typeface="+mn-lt"/>
                <a:ea typeface="+mn-ea"/>
                <a:cs typeface="+mn-cs"/>
              </a:rPr>
              <a:t>Employment First</a:t>
            </a:r>
            <a:r>
              <a:rPr lang="en-US" sz="1200" b="0" i="0" u="none" strike="noStrike" kern="1200" dirty="0">
                <a:solidFill>
                  <a:schemeClr val="tx1"/>
                </a:solidFill>
                <a:effectLst/>
                <a:latin typeface="+mn-lt"/>
                <a:ea typeface="+mn-ea"/>
                <a:cs typeface="+mn-cs"/>
              </a:rPr>
              <a:t> approach with fidelity through the alignment of policies, coordination of resources, and updating of service delivery models, to facilitate increased integrated employment options for people with the most significant disabilities. Iowa has been involved in this effort since the beginning.  </a:t>
            </a:r>
            <a:endParaRPr lang="en-US" dirty="0"/>
          </a:p>
        </p:txBody>
      </p:sp>
      <p:sp>
        <p:nvSpPr>
          <p:cNvPr id="4" name="Slide Number Placeholder 3"/>
          <p:cNvSpPr>
            <a:spLocks noGrp="1"/>
          </p:cNvSpPr>
          <p:nvPr>
            <p:ph type="sldNum" sz="quarter" idx="5"/>
          </p:nvPr>
        </p:nvSpPr>
        <p:spPr/>
        <p:txBody>
          <a:bodyPr/>
          <a:lstStyle/>
          <a:p>
            <a:fld id="{9FE1F7CB-5F51-3343-98CC-2FE81901319B}" type="slidenum">
              <a:rPr lang="en-US" smtClean="0"/>
              <a:t>11</a:t>
            </a:fld>
            <a:endParaRPr lang="en-US"/>
          </a:p>
        </p:txBody>
      </p:sp>
    </p:spTree>
    <p:extLst>
      <p:ext uri="{BB962C8B-B14F-4D97-AF65-F5344CB8AC3E}">
        <p14:creationId xmlns:p14="http://schemas.microsoft.com/office/powerpoint/2010/main" val="2019062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states have taken Employment First from a Philosophy to a Movement to a Requirement:</a:t>
            </a:r>
          </a:p>
          <a:p>
            <a:endParaRPr lang="en-US" dirty="0"/>
          </a:p>
          <a:p>
            <a:r>
              <a:rPr lang="en-US" dirty="0"/>
              <a:t>4 States have Legislation and an Directive/Executive Order</a:t>
            </a:r>
          </a:p>
          <a:p>
            <a:r>
              <a:rPr lang="en-US" dirty="0"/>
              <a:t>13 states have Legislation.  </a:t>
            </a:r>
          </a:p>
          <a:p>
            <a:r>
              <a:rPr lang="en-US" dirty="0"/>
              <a:t>For example Indiana's Bill 390 signed into law in May of 2017. Two authors, 8 co-authors, an18 co-sponsors.  In addition to changing the make up of the Rehabilitation Commission, it required the state set a baseline of individuals with disabilities who are employed and set annual goals to improve those numbers.</a:t>
            </a:r>
          </a:p>
          <a:p>
            <a:endParaRPr lang="en-US" dirty="0"/>
          </a:p>
          <a:p>
            <a:r>
              <a:rPr lang="en-US" dirty="0"/>
              <a:t>In Colorado, their Legislation SB16-077 went into effect in June  of 2016.  It required that multiple state agencies such as the Department of Health Care Policy and Financing, their Department of Labor and Employment, their Department of Education and their Department of Higher Education develop an Employment Policy.  It also established an Employment First Advisory with which the agencies were to consult as they develop this policy.  At a minimum this developed policy was to ensure that competitive integrated employment was the primary objective for all working-age person regardless of disability, it was also to reallocate existing recourses to increase provider capacity though funding incentives, require professional providing employment services to complete a nationally-certified program before they can provide services, and to include provisions for data collection and sharing.</a:t>
            </a:r>
          </a:p>
          <a:p>
            <a:r>
              <a:rPr lang="en-US" dirty="0"/>
              <a:t>Likewise, Maine has a strong Employment First Law.  It focuses more on what the state agencies must do—focusing on the Department of Education, the Department of Health and Human Services or the Department of Labor.  It outlines that when a state agency either provides services or contracts for service provision that a core component, and the first and preferred option offered must relate to integrated employment.  It also established Employment First Maine Coalition and is very specific about the required membership, including multiple advocacy agencies.</a:t>
            </a:r>
          </a:p>
          <a:p>
            <a:endParaRPr lang="en-US" dirty="0"/>
          </a:p>
          <a:p>
            <a:r>
              <a:rPr lang="en-US" dirty="0"/>
              <a:t>16 stares have Directives/Executive Orders</a:t>
            </a:r>
          </a:p>
          <a:p>
            <a:r>
              <a:rPr lang="en-US" dirty="0"/>
              <a:t>17 states have Other Employment Activities</a:t>
            </a:r>
          </a:p>
          <a:p>
            <a:r>
              <a:rPr lang="en-US" dirty="0"/>
              <a:t>1 state has no activity.</a:t>
            </a:r>
          </a:p>
          <a:p>
            <a:endParaRPr lang="en-US" dirty="0"/>
          </a:p>
          <a:p>
            <a:r>
              <a:rPr lang="en-US" dirty="0"/>
              <a:t>You will notice that IA is noted as having “Other Employment Activities”.  That is mainly due to our EFSLMP efforts. There has been work on getting an Directive or Executive Order…. But so far we have not been successful.</a:t>
            </a:r>
          </a:p>
          <a:p>
            <a:endParaRPr lang="en-US" dirty="0"/>
          </a:p>
          <a:p>
            <a:r>
              <a:rPr lang="en-US" dirty="0"/>
              <a:t>Employment First is a big deal.  It is a national movement.  Some states are ahead of others, but it is clear from the map, that the belief of “integrated competitive employment” for all is a real thing! </a:t>
            </a:r>
          </a:p>
        </p:txBody>
      </p:sp>
      <p:sp>
        <p:nvSpPr>
          <p:cNvPr id="4" name="Slide Number Placeholder 3"/>
          <p:cNvSpPr>
            <a:spLocks noGrp="1"/>
          </p:cNvSpPr>
          <p:nvPr>
            <p:ph type="sldNum" sz="quarter" idx="5"/>
          </p:nvPr>
        </p:nvSpPr>
        <p:spPr/>
        <p:txBody>
          <a:bodyPr/>
          <a:lstStyle/>
          <a:p>
            <a:fld id="{9FE1F7CB-5F51-3343-98CC-2FE81901319B}" type="slidenum">
              <a:rPr lang="en-US" smtClean="0"/>
              <a:t>12</a:t>
            </a:fld>
            <a:endParaRPr lang="en-US"/>
          </a:p>
        </p:txBody>
      </p:sp>
    </p:spTree>
    <p:extLst>
      <p:ext uri="{BB962C8B-B14F-4D97-AF65-F5344CB8AC3E}">
        <p14:creationId xmlns:p14="http://schemas.microsoft.com/office/powerpoint/2010/main" val="2150109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discussed how Employment First should be considered a philosophy, a movement and/or in some states, a requirement.  There is a lot of momentum not only here is Iowa, but across the country to help individuals with disabilities gain access to competitive integrated employment. And it started with the notion that employment in the general workforce would be the first and preferred outcome of publicly funded employment services.</a:t>
            </a:r>
          </a:p>
        </p:txBody>
      </p:sp>
      <p:sp>
        <p:nvSpPr>
          <p:cNvPr id="4" name="Slide Number Placeholder 3"/>
          <p:cNvSpPr>
            <a:spLocks noGrp="1"/>
          </p:cNvSpPr>
          <p:nvPr>
            <p:ph type="sldNum" sz="quarter" idx="5"/>
          </p:nvPr>
        </p:nvSpPr>
        <p:spPr/>
        <p:txBody>
          <a:bodyPr/>
          <a:lstStyle/>
          <a:p>
            <a:fld id="{9FE1F7CB-5F51-3343-98CC-2FE81901319B}" type="slidenum">
              <a:rPr lang="en-US" smtClean="0"/>
              <a:t>13</a:t>
            </a:fld>
            <a:endParaRPr lang="en-US"/>
          </a:p>
        </p:txBody>
      </p:sp>
    </p:spTree>
    <p:extLst>
      <p:ext uri="{BB962C8B-B14F-4D97-AF65-F5344CB8AC3E}">
        <p14:creationId xmlns:p14="http://schemas.microsoft.com/office/powerpoint/2010/main" val="703443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or I didn’t make something understandable, just let me know.</a:t>
            </a:r>
          </a:p>
          <a:p>
            <a:r>
              <a:rPr lang="en-US" dirty="0"/>
              <a:t>Thanks for listening!</a:t>
            </a:r>
          </a:p>
        </p:txBody>
      </p:sp>
      <p:sp>
        <p:nvSpPr>
          <p:cNvPr id="4" name="Slide Number Placeholder 3"/>
          <p:cNvSpPr>
            <a:spLocks noGrp="1"/>
          </p:cNvSpPr>
          <p:nvPr>
            <p:ph type="sldNum" sz="quarter" idx="5"/>
          </p:nvPr>
        </p:nvSpPr>
        <p:spPr/>
        <p:txBody>
          <a:bodyPr/>
          <a:lstStyle/>
          <a:p>
            <a:fld id="{9FE1F7CB-5F51-3343-98CC-2FE81901319B}" type="slidenum">
              <a:rPr lang="en-US" smtClean="0"/>
              <a:t>14</a:t>
            </a:fld>
            <a:endParaRPr lang="en-US"/>
          </a:p>
        </p:txBody>
      </p:sp>
    </p:spTree>
    <p:extLst>
      <p:ext uri="{BB962C8B-B14F-4D97-AF65-F5344CB8AC3E}">
        <p14:creationId xmlns:p14="http://schemas.microsoft.com/office/powerpoint/2010/main" val="3330309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talk a little about Employment First.  Not only what is happening in IA but through out the country.</a:t>
            </a:r>
          </a:p>
        </p:txBody>
      </p:sp>
      <p:sp>
        <p:nvSpPr>
          <p:cNvPr id="4" name="Slide Number Placeholder 3"/>
          <p:cNvSpPr>
            <a:spLocks noGrp="1"/>
          </p:cNvSpPr>
          <p:nvPr>
            <p:ph type="sldNum" sz="quarter" idx="5"/>
          </p:nvPr>
        </p:nvSpPr>
        <p:spPr/>
        <p:txBody>
          <a:bodyPr/>
          <a:lstStyle/>
          <a:p>
            <a:fld id="{9FE1F7CB-5F51-3343-98CC-2FE81901319B}" type="slidenum">
              <a:rPr lang="en-US" smtClean="0"/>
              <a:t>2</a:t>
            </a:fld>
            <a:endParaRPr lang="en-US"/>
          </a:p>
        </p:txBody>
      </p:sp>
    </p:spTree>
    <p:extLst>
      <p:ext uri="{BB962C8B-B14F-4D97-AF65-F5344CB8AC3E}">
        <p14:creationId xmlns:p14="http://schemas.microsoft.com/office/powerpoint/2010/main" val="2787957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the nation, Employment First is viewed as a Philosophy, a Movement  and a potential Policy Guidance stating that: “Employment is the first priority and preferred outcome of publicly funded services for people with disabilities.”</a:t>
            </a:r>
          </a:p>
          <a:p>
            <a:endParaRPr lang="en-US" dirty="0"/>
          </a:p>
          <a:p>
            <a:r>
              <a:rPr lang="en-US" dirty="0"/>
              <a:t>E1st is also a “framework for systems change that is centered on the premise that all citizens, including individuals with significant disabilities, are capable of full participation in integrated employment and community life.”</a:t>
            </a:r>
          </a:p>
          <a:p>
            <a:endParaRPr lang="en-US" dirty="0"/>
          </a:p>
        </p:txBody>
      </p:sp>
      <p:sp>
        <p:nvSpPr>
          <p:cNvPr id="4" name="Slide Number Placeholder 3"/>
          <p:cNvSpPr>
            <a:spLocks noGrp="1"/>
          </p:cNvSpPr>
          <p:nvPr>
            <p:ph type="sldNum" sz="quarter" idx="5"/>
          </p:nvPr>
        </p:nvSpPr>
        <p:spPr/>
        <p:txBody>
          <a:bodyPr/>
          <a:lstStyle/>
          <a:p>
            <a:fld id="{9FE1F7CB-5F51-3343-98CC-2FE81901319B}" type="slidenum">
              <a:rPr lang="en-US" smtClean="0"/>
              <a:t>3</a:t>
            </a:fld>
            <a:endParaRPr lang="en-US"/>
          </a:p>
        </p:txBody>
      </p:sp>
    </p:spTree>
    <p:extLst>
      <p:ext uri="{BB962C8B-B14F-4D97-AF65-F5344CB8AC3E}">
        <p14:creationId xmlns:p14="http://schemas.microsoft.com/office/powerpoint/2010/main" val="823634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not been a sudden occurrence, but rather past legal decisions, and changes in the emphases of funding has slowly built the case. Over the past 20 years, trends in federal legislation, federal policy guidance, regulatory changes and legal interpretations of states’ obligations under the Americans with Disabilities Act (ADA), along with state policy-making have created a new environment with different expectations and rules for the provision of employment and day services for people with disabilities and the outcomes of such services.  At the same time, the general public is becoming more aware of the issues unemployment, underemployment and segregated employment as local and national media cover this topic more than in the past. However, unlike the guy in the picture who seems to think he has arrived, we have more work to do.</a:t>
            </a:r>
          </a:p>
          <a:p>
            <a:endParaRPr lang="en-US" dirty="0"/>
          </a:p>
          <a:p>
            <a:endParaRPr lang="en-US" dirty="0"/>
          </a:p>
        </p:txBody>
      </p:sp>
      <p:sp>
        <p:nvSpPr>
          <p:cNvPr id="4" name="Slide Number Placeholder 3"/>
          <p:cNvSpPr>
            <a:spLocks noGrp="1"/>
          </p:cNvSpPr>
          <p:nvPr>
            <p:ph type="sldNum" sz="quarter" idx="5"/>
          </p:nvPr>
        </p:nvSpPr>
        <p:spPr/>
        <p:txBody>
          <a:bodyPr/>
          <a:lstStyle/>
          <a:p>
            <a:fld id="{9FE1F7CB-5F51-3343-98CC-2FE81901319B}" type="slidenum">
              <a:rPr lang="en-US" smtClean="0"/>
              <a:t>4</a:t>
            </a:fld>
            <a:endParaRPr lang="en-US"/>
          </a:p>
        </p:txBody>
      </p:sp>
    </p:spTree>
    <p:extLst>
      <p:ext uri="{BB962C8B-B14F-4D97-AF65-F5344CB8AC3E}">
        <p14:creationId xmlns:p14="http://schemas.microsoft.com/office/powerpoint/2010/main" val="277741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Supreme Court’s 1999 decision in Olmstead v. L.C. (Lois Curtis) affirms Title II of the ADA and prohibits unnecessary segregation of people with disabilities. Olmstead requires that people with disabilities receive services in the “most integrated setting” appropriate to their needs. The ADA “integration mandate” is administered by the Civil Rights Division of the U.S. Department of Justice (DOJ). Recent Olmstead enforcement actions by the U.S. DOJ include: the July 2011 Statement and Technical Assistance Guide making clear public entities’ obligation regarding integration, the  2012 Virginia Settlement Agreement, confirming that the priority service option should be individual supported employment in integrated work settings, the 2014 Rhode Island Settlement requiring increased opportunities for integration for transitioning students, and the 2015 Oregon Settlement Agreement requiring that Oregon  move more individuals out of sheltered workshops into competitive integrated employment.</a:t>
            </a:r>
          </a:p>
          <a:p>
            <a:endParaRPr lang="en-US" dirty="0"/>
          </a:p>
          <a:p>
            <a:r>
              <a:rPr lang="en-US" dirty="0"/>
              <a:t>A second major force are the changes by the Centers for Medicare and Medicaid Services (CMS), which administers Medicaid, including home and community-based services (HCBS) through waivers or State Plan services. Support for integrated employment services from CMS includes the September 2011 Guidance on Employment for Individuals in Medicaid Home and Community Based Waiver Programs, which updated the pre-vocational definition and more clearly illustrated how waiver services could be used to increase community employment opportunities; and the January 2014 Final Rule on Home and Community Based Services, intended to ensure that individuals receiving HCBS “have full access to the benefits of community living and the opportunity to receive services in the most integrated setting appropriate,” and the CMS 2015 HCBS Technical Guide which specified that employment services must be provided in accordance in the </a:t>
            </a:r>
            <a:r>
              <a:rPr lang="en-US"/>
              <a:t>2011 Guidance.</a:t>
            </a:r>
            <a:endParaRPr lang="en-US" dirty="0"/>
          </a:p>
          <a:p>
            <a:endParaRPr lang="en-US" dirty="0"/>
          </a:p>
        </p:txBody>
      </p:sp>
      <p:sp>
        <p:nvSpPr>
          <p:cNvPr id="4" name="Slide Number Placeholder 3"/>
          <p:cNvSpPr>
            <a:spLocks noGrp="1"/>
          </p:cNvSpPr>
          <p:nvPr>
            <p:ph type="sldNum" sz="quarter" idx="5"/>
          </p:nvPr>
        </p:nvSpPr>
        <p:spPr/>
        <p:txBody>
          <a:bodyPr/>
          <a:lstStyle/>
          <a:p>
            <a:fld id="{9FE1F7CB-5F51-3343-98CC-2FE81901319B}" type="slidenum">
              <a:rPr lang="en-US" smtClean="0"/>
              <a:t>5</a:t>
            </a:fld>
            <a:endParaRPr lang="en-US"/>
          </a:p>
        </p:txBody>
      </p:sp>
    </p:spTree>
    <p:extLst>
      <p:ext uri="{BB962C8B-B14F-4D97-AF65-F5344CB8AC3E}">
        <p14:creationId xmlns:p14="http://schemas.microsoft.com/office/powerpoint/2010/main" val="2980104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support comes from the following:</a:t>
            </a:r>
          </a:p>
          <a:p>
            <a:endParaRPr lang="en-US" dirty="0"/>
          </a:p>
          <a:p>
            <a:r>
              <a:rPr lang="en-US" dirty="0"/>
              <a:t> the U.S. Department of Education’s Individuals with Disabilities Education Act (IDEA) Transition Amendments, whose purpose is “to ensure that all children with disabilities have available to them a free appropriate public education that emphasizes special education and related services designed to meet their unique needs and prepare them for further education, employment, and independent living.” [20 U.S.C. 1400(d)(1)(A)]</a:t>
            </a:r>
          </a:p>
          <a:p>
            <a:endParaRPr lang="en-US" dirty="0"/>
          </a:p>
          <a:p>
            <a:r>
              <a:rPr lang="en-US" dirty="0"/>
              <a:t> the Rehabilitation Act (the Federal law governing provision of vocational rehabilitation services), which has a “presumption of employability” in integrated settings for all individuals with disabilities, including those with the most significant disabilities, and does not count placements in segregated settings as successful placements. [34CFR361.5(b)1]</a:t>
            </a:r>
          </a:p>
          <a:p>
            <a:endParaRPr lang="en-US" dirty="0"/>
          </a:p>
          <a:p>
            <a:r>
              <a:rPr lang="en-US" dirty="0"/>
              <a:t> the Workforce Innovation and Opportunity Act of July, 2014, which requires state agencies to work together to improve community-integrated, competitive wage employment opportunities for youth and adults with disabilities and expands the role of VR agencies with transition-aged youth, limits the number of transition-aged youth entering sheltered workshops and working for sub-minimum wages, and enhances the roles of the Workforce system in meeting the needs of people with disabilities.</a:t>
            </a:r>
          </a:p>
          <a:p>
            <a:endParaRPr lang="en-US" dirty="0"/>
          </a:p>
        </p:txBody>
      </p:sp>
      <p:sp>
        <p:nvSpPr>
          <p:cNvPr id="4" name="Slide Number Placeholder 3"/>
          <p:cNvSpPr>
            <a:spLocks noGrp="1"/>
          </p:cNvSpPr>
          <p:nvPr>
            <p:ph type="sldNum" sz="quarter" idx="5"/>
          </p:nvPr>
        </p:nvSpPr>
        <p:spPr/>
        <p:txBody>
          <a:bodyPr/>
          <a:lstStyle/>
          <a:p>
            <a:fld id="{9FE1F7CB-5F51-3343-98CC-2FE81901319B}" type="slidenum">
              <a:rPr lang="en-US" smtClean="0"/>
              <a:t>6</a:t>
            </a:fld>
            <a:endParaRPr lang="en-US"/>
          </a:p>
        </p:txBody>
      </p:sp>
    </p:spTree>
    <p:extLst>
      <p:ext uri="{BB962C8B-B14F-4D97-AF65-F5344CB8AC3E}">
        <p14:creationId xmlns:p14="http://schemas.microsoft.com/office/powerpoint/2010/main" val="1889229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what Employment First stands for.  It is a simple, but powerful statement.  It states that “Employment in the general workforce should be the first and preferred option for individual with disabilities receiving assistance from publicly funded systems.”  Basically we are talking about any agency that get public dollars to provide employment services should focus on integrated employment outcomes.</a:t>
            </a:r>
          </a:p>
        </p:txBody>
      </p:sp>
      <p:sp>
        <p:nvSpPr>
          <p:cNvPr id="4" name="Slide Number Placeholder 3"/>
          <p:cNvSpPr>
            <a:spLocks noGrp="1"/>
          </p:cNvSpPr>
          <p:nvPr>
            <p:ph type="sldNum" sz="quarter" idx="5"/>
          </p:nvPr>
        </p:nvSpPr>
        <p:spPr/>
        <p:txBody>
          <a:bodyPr/>
          <a:lstStyle/>
          <a:p>
            <a:fld id="{9FE1F7CB-5F51-3343-98CC-2FE81901319B}" type="slidenum">
              <a:rPr lang="en-US" smtClean="0"/>
              <a:t>7</a:t>
            </a:fld>
            <a:endParaRPr lang="en-US"/>
          </a:p>
        </p:txBody>
      </p:sp>
    </p:spTree>
    <p:extLst>
      <p:ext uri="{BB962C8B-B14F-4D97-AF65-F5344CB8AC3E}">
        <p14:creationId xmlns:p14="http://schemas.microsoft.com/office/powerpoint/2010/main" val="442766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Employment First as a Philosophy.  In general,  Employment First says that all individuals can work when given the right supports.   Some will need more support than others, but Employment First begins with the assumption that all folks can work. That is a very different philosophy from the past…where people had to show that they were ”ready” to work.  Some folks were even considered “to disabled” to work.  We now know that, using different strategies, everyone can work.  This change obviously means raising expectations of individuals with disabilities, their families, community rehabilitation staff, school personnel, state agency staff and just about anyone who works with individuals with disabilities! </a:t>
            </a:r>
          </a:p>
          <a:p>
            <a:endParaRPr lang="en-US" dirty="0"/>
          </a:p>
          <a:p>
            <a:endParaRPr lang="en-US" dirty="0"/>
          </a:p>
        </p:txBody>
      </p:sp>
      <p:sp>
        <p:nvSpPr>
          <p:cNvPr id="4" name="Slide Number Placeholder 3"/>
          <p:cNvSpPr>
            <a:spLocks noGrp="1"/>
          </p:cNvSpPr>
          <p:nvPr>
            <p:ph type="sldNum" sz="quarter" idx="5"/>
          </p:nvPr>
        </p:nvSpPr>
        <p:spPr/>
        <p:txBody>
          <a:bodyPr/>
          <a:lstStyle/>
          <a:p>
            <a:fld id="{9FE1F7CB-5F51-3343-98CC-2FE81901319B}" type="slidenum">
              <a:rPr lang="en-US" smtClean="0"/>
              <a:t>8</a:t>
            </a:fld>
            <a:endParaRPr lang="en-US"/>
          </a:p>
        </p:txBody>
      </p:sp>
    </p:spTree>
    <p:extLst>
      <p:ext uri="{BB962C8B-B14F-4D97-AF65-F5344CB8AC3E}">
        <p14:creationId xmlns:p14="http://schemas.microsoft.com/office/powerpoint/2010/main" val="2921305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clear that Employment First means that public employment service dollars should be used to support integrated and inclusive employment not segregated employment such as sheltered workshops  which, here in IA, typically operate as pre-vocational  or training services.  This was the biggest change for Medicaid Long-Term Services and Supports.  Vocational Rehabilitation services had stopped funding segregating employment in the early 2000’s.  I don’t believe Workforce Center ever funded long term segregated services.  </a:t>
            </a:r>
          </a:p>
          <a:p>
            <a:endParaRPr lang="en-US" dirty="0"/>
          </a:p>
          <a:p>
            <a:r>
              <a:rPr lang="en-US" dirty="0"/>
              <a:t>So as I said, this philosophy represented the largest change for Medicaid Long-Term-Services and Supports.  Historically, Medicaid had funding the training being conducted in Sheltered Workshop though Pre-Vocational dollars.  Unfortunately, lots of people stayed in this “training” phase for many many years.  It is noted that more people died while still ”being trained to work” than moved out of the sheltered workshop  into integrated employment setting even though they were “being trained to work in the community”. </a:t>
            </a:r>
          </a:p>
        </p:txBody>
      </p:sp>
      <p:sp>
        <p:nvSpPr>
          <p:cNvPr id="4" name="Slide Number Placeholder 3"/>
          <p:cNvSpPr>
            <a:spLocks noGrp="1"/>
          </p:cNvSpPr>
          <p:nvPr>
            <p:ph type="sldNum" sz="quarter" idx="5"/>
          </p:nvPr>
        </p:nvSpPr>
        <p:spPr/>
        <p:txBody>
          <a:bodyPr/>
          <a:lstStyle/>
          <a:p>
            <a:fld id="{9FE1F7CB-5F51-3343-98CC-2FE81901319B}" type="slidenum">
              <a:rPr lang="en-US" smtClean="0"/>
              <a:t>9</a:t>
            </a:fld>
            <a:endParaRPr lang="en-US"/>
          </a:p>
        </p:txBody>
      </p:sp>
    </p:spTree>
    <p:extLst>
      <p:ext uri="{BB962C8B-B14F-4D97-AF65-F5344CB8AC3E}">
        <p14:creationId xmlns:p14="http://schemas.microsoft.com/office/powerpoint/2010/main" val="1443693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76510" y="299459"/>
            <a:ext cx="2243315" cy="194756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0921525" cy="6858000"/>
          </a:xfrm>
          <a:prstGeom prst="rect">
            <a:avLst/>
          </a:prstGeom>
        </p:spPr>
      </p:pic>
    </p:spTree>
    <p:extLst>
      <p:ext uri="{BB962C8B-B14F-4D97-AF65-F5344CB8AC3E}">
        <p14:creationId xmlns:p14="http://schemas.microsoft.com/office/powerpoint/2010/main" val="8580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9C34791-D1B7-41A1-9B8A-FEC744598E9C}" type="datetimeFigureOut">
              <a:rPr lang="en-US" smtClean="0"/>
              <a:t>1/7/19</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86148A65-F440-45D3-8599-327DDDD8559B}" type="slidenum">
              <a:rPr lang="en-US" smtClean="0"/>
              <a:t>‹#›</a:t>
            </a:fld>
            <a:endParaRPr lang="en-US"/>
          </a:p>
        </p:txBody>
      </p:sp>
    </p:spTree>
    <p:extLst>
      <p:ext uri="{BB962C8B-B14F-4D97-AF65-F5344CB8AC3E}">
        <p14:creationId xmlns:p14="http://schemas.microsoft.com/office/powerpoint/2010/main" val="3172155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26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3"/>
          <p:cNvSpPr/>
          <p:nvPr userDrawn="1"/>
        </p:nvSpPr>
        <p:spPr>
          <a:xfrm>
            <a:off x="1889184" y="-2"/>
            <a:ext cx="10302817" cy="6858001"/>
          </a:xfrm>
          <a:custGeom>
            <a:avLst/>
            <a:gdLst>
              <a:gd name="connsiteX0" fmla="*/ 0 w 8379125"/>
              <a:gd name="connsiteY0" fmla="*/ 0 h 6858000"/>
              <a:gd name="connsiteX1" fmla="*/ 8379125 w 8379125"/>
              <a:gd name="connsiteY1" fmla="*/ 0 h 6858000"/>
              <a:gd name="connsiteX2" fmla="*/ 8379125 w 8379125"/>
              <a:gd name="connsiteY2" fmla="*/ 6858000 h 6858000"/>
              <a:gd name="connsiteX3" fmla="*/ 0 w 8379125"/>
              <a:gd name="connsiteY3" fmla="*/ 6858000 h 6858000"/>
              <a:gd name="connsiteX4" fmla="*/ 0 w 8379125"/>
              <a:gd name="connsiteY4" fmla="*/ 0 h 6858000"/>
              <a:gd name="connsiteX0" fmla="*/ 1751162 w 10130287"/>
              <a:gd name="connsiteY0" fmla="*/ 0 h 6858000"/>
              <a:gd name="connsiteX1" fmla="*/ 10130287 w 10130287"/>
              <a:gd name="connsiteY1" fmla="*/ 0 h 6858000"/>
              <a:gd name="connsiteX2" fmla="*/ 10130287 w 10130287"/>
              <a:gd name="connsiteY2" fmla="*/ 6858000 h 6858000"/>
              <a:gd name="connsiteX3" fmla="*/ 1751162 w 10130287"/>
              <a:gd name="connsiteY3" fmla="*/ 6858000 h 6858000"/>
              <a:gd name="connsiteX4" fmla="*/ 0 w 10130287"/>
              <a:gd name="connsiteY4" fmla="*/ 3407434 h 6858000"/>
              <a:gd name="connsiteX5" fmla="*/ 1751162 w 10130287"/>
              <a:gd name="connsiteY5" fmla="*/ 0 h 6858000"/>
              <a:gd name="connsiteX0" fmla="*/ 1751162 w 10130287"/>
              <a:gd name="connsiteY0" fmla="*/ 0 h 6858000"/>
              <a:gd name="connsiteX1" fmla="*/ 10130287 w 10130287"/>
              <a:gd name="connsiteY1" fmla="*/ 0 h 6858000"/>
              <a:gd name="connsiteX2" fmla="*/ 10130287 w 10130287"/>
              <a:gd name="connsiteY2" fmla="*/ 6858000 h 6858000"/>
              <a:gd name="connsiteX3" fmla="*/ 1751162 w 10130287"/>
              <a:gd name="connsiteY3" fmla="*/ 6858000 h 6858000"/>
              <a:gd name="connsiteX4" fmla="*/ 0 w 10130287"/>
              <a:gd name="connsiteY4" fmla="*/ 3407434 h 6858000"/>
              <a:gd name="connsiteX5" fmla="*/ 1751162 w 10130287"/>
              <a:gd name="connsiteY5" fmla="*/ 0 h 6858000"/>
              <a:gd name="connsiteX0" fmla="*/ 1751162 w 10130287"/>
              <a:gd name="connsiteY0" fmla="*/ 0 h 6858000"/>
              <a:gd name="connsiteX1" fmla="*/ 10130287 w 10130287"/>
              <a:gd name="connsiteY1" fmla="*/ 0 h 6858000"/>
              <a:gd name="connsiteX2" fmla="*/ 10130287 w 10130287"/>
              <a:gd name="connsiteY2" fmla="*/ 6858000 h 6858000"/>
              <a:gd name="connsiteX3" fmla="*/ 2035833 w 10130287"/>
              <a:gd name="connsiteY3" fmla="*/ 6858000 h 6858000"/>
              <a:gd name="connsiteX4" fmla="*/ 0 w 10130287"/>
              <a:gd name="connsiteY4" fmla="*/ 3407434 h 6858000"/>
              <a:gd name="connsiteX5" fmla="*/ 1751162 w 10130287"/>
              <a:gd name="connsiteY5" fmla="*/ 0 h 6858000"/>
              <a:gd name="connsiteX0" fmla="*/ 1751162 w 10130287"/>
              <a:gd name="connsiteY0" fmla="*/ 0 h 6858000"/>
              <a:gd name="connsiteX1" fmla="*/ 10130287 w 10130287"/>
              <a:gd name="connsiteY1" fmla="*/ 0 h 6858000"/>
              <a:gd name="connsiteX2" fmla="*/ 10130287 w 10130287"/>
              <a:gd name="connsiteY2" fmla="*/ 6858000 h 6858000"/>
              <a:gd name="connsiteX3" fmla="*/ 2035833 w 10130287"/>
              <a:gd name="connsiteY3" fmla="*/ 6858000 h 6858000"/>
              <a:gd name="connsiteX4" fmla="*/ 0 w 10130287"/>
              <a:gd name="connsiteY4" fmla="*/ 3407434 h 6858000"/>
              <a:gd name="connsiteX5" fmla="*/ 1751162 w 10130287"/>
              <a:gd name="connsiteY5" fmla="*/ 0 h 6858000"/>
              <a:gd name="connsiteX0" fmla="*/ 1682151 w 10061276"/>
              <a:gd name="connsiteY0" fmla="*/ 0 h 6858000"/>
              <a:gd name="connsiteX1" fmla="*/ 10061276 w 10061276"/>
              <a:gd name="connsiteY1" fmla="*/ 0 h 6858000"/>
              <a:gd name="connsiteX2" fmla="*/ 10061276 w 10061276"/>
              <a:gd name="connsiteY2" fmla="*/ 6858000 h 6858000"/>
              <a:gd name="connsiteX3" fmla="*/ 1966822 w 10061276"/>
              <a:gd name="connsiteY3" fmla="*/ 6858000 h 6858000"/>
              <a:gd name="connsiteX4" fmla="*/ 0 w 10061276"/>
              <a:gd name="connsiteY4" fmla="*/ 2872596 h 6858000"/>
              <a:gd name="connsiteX5" fmla="*/ 1682151 w 10061276"/>
              <a:gd name="connsiteY5" fmla="*/ 0 h 6858000"/>
              <a:gd name="connsiteX0" fmla="*/ 6003985 w 10061276"/>
              <a:gd name="connsiteY0" fmla="*/ 17252 h 6858000"/>
              <a:gd name="connsiteX1" fmla="*/ 10061276 w 10061276"/>
              <a:gd name="connsiteY1" fmla="*/ 0 h 6858000"/>
              <a:gd name="connsiteX2" fmla="*/ 10061276 w 10061276"/>
              <a:gd name="connsiteY2" fmla="*/ 6858000 h 6858000"/>
              <a:gd name="connsiteX3" fmla="*/ 1966822 w 10061276"/>
              <a:gd name="connsiteY3" fmla="*/ 6858000 h 6858000"/>
              <a:gd name="connsiteX4" fmla="*/ 0 w 10061276"/>
              <a:gd name="connsiteY4" fmla="*/ 2872596 h 6858000"/>
              <a:gd name="connsiteX5" fmla="*/ 6003985 w 10061276"/>
              <a:gd name="connsiteY5" fmla="*/ 17252 h 6858000"/>
              <a:gd name="connsiteX0" fmla="*/ 5305246 w 9362537"/>
              <a:gd name="connsiteY0" fmla="*/ 17252 h 6858000"/>
              <a:gd name="connsiteX1" fmla="*/ 9362537 w 9362537"/>
              <a:gd name="connsiteY1" fmla="*/ 0 h 6858000"/>
              <a:gd name="connsiteX2" fmla="*/ 9362537 w 9362537"/>
              <a:gd name="connsiteY2" fmla="*/ 6858000 h 6858000"/>
              <a:gd name="connsiteX3" fmla="*/ 1268083 w 9362537"/>
              <a:gd name="connsiteY3" fmla="*/ 6858000 h 6858000"/>
              <a:gd name="connsiteX4" fmla="*/ 0 w 9362537"/>
              <a:gd name="connsiteY4" fmla="*/ 3174520 h 6858000"/>
              <a:gd name="connsiteX5" fmla="*/ 5305246 w 9362537"/>
              <a:gd name="connsiteY5" fmla="*/ 17252 h 6858000"/>
              <a:gd name="connsiteX0" fmla="*/ 3795624 w 9362537"/>
              <a:gd name="connsiteY0" fmla="*/ 0 h 6858001"/>
              <a:gd name="connsiteX1" fmla="*/ 9362537 w 9362537"/>
              <a:gd name="connsiteY1" fmla="*/ 1 h 6858001"/>
              <a:gd name="connsiteX2" fmla="*/ 9362537 w 9362537"/>
              <a:gd name="connsiteY2" fmla="*/ 6858001 h 6858001"/>
              <a:gd name="connsiteX3" fmla="*/ 1268083 w 9362537"/>
              <a:gd name="connsiteY3" fmla="*/ 6858001 h 6858001"/>
              <a:gd name="connsiteX4" fmla="*/ 0 w 9362537"/>
              <a:gd name="connsiteY4" fmla="*/ 3174521 h 6858001"/>
              <a:gd name="connsiteX5" fmla="*/ 3795624 w 9362537"/>
              <a:gd name="connsiteY5" fmla="*/ 0 h 6858001"/>
              <a:gd name="connsiteX0" fmla="*/ 3795624 w 9362537"/>
              <a:gd name="connsiteY0" fmla="*/ 0 h 6858001"/>
              <a:gd name="connsiteX1" fmla="*/ 9362537 w 9362537"/>
              <a:gd name="connsiteY1" fmla="*/ 1 h 6858001"/>
              <a:gd name="connsiteX2" fmla="*/ 9362537 w 9362537"/>
              <a:gd name="connsiteY2" fmla="*/ 6858001 h 6858001"/>
              <a:gd name="connsiteX3" fmla="*/ 2881222 w 9362537"/>
              <a:gd name="connsiteY3" fmla="*/ 6858001 h 6858001"/>
              <a:gd name="connsiteX4" fmla="*/ 0 w 9362537"/>
              <a:gd name="connsiteY4" fmla="*/ 3174521 h 6858001"/>
              <a:gd name="connsiteX5" fmla="*/ 3795624 w 9362537"/>
              <a:gd name="connsiteY5" fmla="*/ 0 h 6858001"/>
              <a:gd name="connsiteX0" fmla="*/ 4477111 w 10044024"/>
              <a:gd name="connsiteY0" fmla="*/ 0 h 6858001"/>
              <a:gd name="connsiteX1" fmla="*/ 10044024 w 10044024"/>
              <a:gd name="connsiteY1" fmla="*/ 1 h 6858001"/>
              <a:gd name="connsiteX2" fmla="*/ 10044024 w 10044024"/>
              <a:gd name="connsiteY2" fmla="*/ 6858001 h 6858001"/>
              <a:gd name="connsiteX3" fmla="*/ 3562709 w 10044024"/>
              <a:gd name="connsiteY3" fmla="*/ 6858001 h 6858001"/>
              <a:gd name="connsiteX4" fmla="*/ 0 w 10044024"/>
              <a:gd name="connsiteY4" fmla="*/ 3209026 h 6858001"/>
              <a:gd name="connsiteX5" fmla="*/ 4477111 w 10044024"/>
              <a:gd name="connsiteY5" fmla="*/ 0 h 6858001"/>
              <a:gd name="connsiteX0" fmla="*/ 5331126 w 10898039"/>
              <a:gd name="connsiteY0" fmla="*/ 0 h 6858001"/>
              <a:gd name="connsiteX1" fmla="*/ 10898039 w 10898039"/>
              <a:gd name="connsiteY1" fmla="*/ 1 h 6858001"/>
              <a:gd name="connsiteX2" fmla="*/ 10898039 w 10898039"/>
              <a:gd name="connsiteY2" fmla="*/ 6858001 h 6858001"/>
              <a:gd name="connsiteX3" fmla="*/ 4416724 w 10898039"/>
              <a:gd name="connsiteY3" fmla="*/ 6858001 h 6858001"/>
              <a:gd name="connsiteX4" fmla="*/ 0 w 10898039"/>
              <a:gd name="connsiteY4" fmla="*/ 3010618 h 6858001"/>
              <a:gd name="connsiteX5" fmla="*/ 5331126 w 10898039"/>
              <a:gd name="connsiteY5" fmla="*/ 0 h 6858001"/>
              <a:gd name="connsiteX0" fmla="*/ 3864635 w 10898039"/>
              <a:gd name="connsiteY0" fmla="*/ 0 h 6858001"/>
              <a:gd name="connsiteX1" fmla="*/ 10898039 w 10898039"/>
              <a:gd name="connsiteY1" fmla="*/ 1 h 6858001"/>
              <a:gd name="connsiteX2" fmla="*/ 10898039 w 10898039"/>
              <a:gd name="connsiteY2" fmla="*/ 6858001 h 6858001"/>
              <a:gd name="connsiteX3" fmla="*/ 4416724 w 10898039"/>
              <a:gd name="connsiteY3" fmla="*/ 6858001 h 6858001"/>
              <a:gd name="connsiteX4" fmla="*/ 0 w 10898039"/>
              <a:gd name="connsiteY4" fmla="*/ 3010618 h 6858001"/>
              <a:gd name="connsiteX5" fmla="*/ 3864635 w 10898039"/>
              <a:gd name="connsiteY5" fmla="*/ 0 h 6858001"/>
              <a:gd name="connsiteX0" fmla="*/ 4011284 w 11044688"/>
              <a:gd name="connsiteY0" fmla="*/ 0 h 6858001"/>
              <a:gd name="connsiteX1" fmla="*/ 11044688 w 11044688"/>
              <a:gd name="connsiteY1" fmla="*/ 1 h 6858001"/>
              <a:gd name="connsiteX2" fmla="*/ 11044688 w 11044688"/>
              <a:gd name="connsiteY2" fmla="*/ 6858001 h 6858001"/>
              <a:gd name="connsiteX3" fmla="*/ 4563373 w 11044688"/>
              <a:gd name="connsiteY3" fmla="*/ 6858001 h 6858001"/>
              <a:gd name="connsiteX4" fmla="*/ 0 w 11044688"/>
              <a:gd name="connsiteY4" fmla="*/ 3036498 h 6858001"/>
              <a:gd name="connsiteX5" fmla="*/ 4011284 w 11044688"/>
              <a:gd name="connsiteY5" fmla="*/ 0 h 6858001"/>
              <a:gd name="connsiteX0" fmla="*/ 3985405 w 11018809"/>
              <a:gd name="connsiteY0" fmla="*/ 0 h 6858001"/>
              <a:gd name="connsiteX1" fmla="*/ 11018809 w 11018809"/>
              <a:gd name="connsiteY1" fmla="*/ 1 h 6858001"/>
              <a:gd name="connsiteX2" fmla="*/ 11018809 w 11018809"/>
              <a:gd name="connsiteY2" fmla="*/ 6858001 h 6858001"/>
              <a:gd name="connsiteX3" fmla="*/ 4537494 w 11018809"/>
              <a:gd name="connsiteY3" fmla="*/ 6858001 h 6858001"/>
              <a:gd name="connsiteX4" fmla="*/ 0 w 11018809"/>
              <a:gd name="connsiteY4" fmla="*/ 2984739 h 6858001"/>
              <a:gd name="connsiteX5" fmla="*/ 3985405 w 11018809"/>
              <a:gd name="connsiteY5" fmla="*/ 0 h 6858001"/>
              <a:gd name="connsiteX0" fmla="*/ 4045790 w 11018809"/>
              <a:gd name="connsiteY0" fmla="*/ 0 h 6858001"/>
              <a:gd name="connsiteX1" fmla="*/ 11018809 w 11018809"/>
              <a:gd name="connsiteY1" fmla="*/ 1 h 6858001"/>
              <a:gd name="connsiteX2" fmla="*/ 11018809 w 11018809"/>
              <a:gd name="connsiteY2" fmla="*/ 6858001 h 6858001"/>
              <a:gd name="connsiteX3" fmla="*/ 4537494 w 11018809"/>
              <a:gd name="connsiteY3" fmla="*/ 6858001 h 6858001"/>
              <a:gd name="connsiteX4" fmla="*/ 0 w 11018809"/>
              <a:gd name="connsiteY4" fmla="*/ 2984739 h 6858001"/>
              <a:gd name="connsiteX5" fmla="*/ 4045790 w 11018809"/>
              <a:gd name="connsiteY5" fmla="*/ 0 h 6858001"/>
              <a:gd name="connsiteX0" fmla="*/ 3364303 w 10337322"/>
              <a:gd name="connsiteY0" fmla="*/ 0 h 6858001"/>
              <a:gd name="connsiteX1" fmla="*/ 10337322 w 10337322"/>
              <a:gd name="connsiteY1" fmla="*/ 1 h 6858001"/>
              <a:gd name="connsiteX2" fmla="*/ 10337322 w 10337322"/>
              <a:gd name="connsiteY2" fmla="*/ 6858001 h 6858001"/>
              <a:gd name="connsiteX3" fmla="*/ 3856007 w 10337322"/>
              <a:gd name="connsiteY3" fmla="*/ 6858001 h 6858001"/>
              <a:gd name="connsiteX4" fmla="*/ 0 w 10337322"/>
              <a:gd name="connsiteY4" fmla="*/ 2475781 h 6858001"/>
              <a:gd name="connsiteX5" fmla="*/ 3364303 w 10337322"/>
              <a:gd name="connsiteY5" fmla="*/ 0 h 6858001"/>
              <a:gd name="connsiteX0" fmla="*/ 3329798 w 10302817"/>
              <a:gd name="connsiteY0" fmla="*/ 0 h 6858001"/>
              <a:gd name="connsiteX1" fmla="*/ 10302817 w 10302817"/>
              <a:gd name="connsiteY1" fmla="*/ 1 h 6858001"/>
              <a:gd name="connsiteX2" fmla="*/ 10302817 w 10302817"/>
              <a:gd name="connsiteY2" fmla="*/ 6858001 h 6858001"/>
              <a:gd name="connsiteX3" fmla="*/ 3821502 w 10302817"/>
              <a:gd name="connsiteY3" fmla="*/ 6858001 h 6858001"/>
              <a:gd name="connsiteX4" fmla="*/ 0 w 10302817"/>
              <a:gd name="connsiteY4" fmla="*/ 2458528 h 6858001"/>
              <a:gd name="connsiteX5" fmla="*/ 3329798 w 10302817"/>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2817" h="6858001">
                <a:moveTo>
                  <a:pt x="3329798" y="0"/>
                </a:moveTo>
                <a:lnTo>
                  <a:pt x="10302817" y="1"/>
                </a:lnTo>
                <a:lnTo>
                  <a:pt x="10302817" y="6858001"/>
                </a:lnTo>
                <a:lnTo>
                  <a:pt x="3821502" y="6858001"/>
                </a:lnTo>
                <a:cubicBezTo>
                  <a:pt x="3792748" y="6852250"/>
                  <a:pt x="28754" y="2481532"/>
                  <a:pt x="0" y="2458528"/>
                </a:cubicBezTo>
                <a:lnTo>
                  <a:pt x="3329798" y="0"/>
                </a:lnTo>
                <a:close/>
              </a:path>
            </a:pathLst>
          </a:custGeom>
          <a:solidFill>
            <a:srgbClr val="AFABA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4"/>
          <p:cNvSpPr/>
          <p:nvPr userDrawn="1"/>
        </p:nvSpPr>
        <p:spPr>
          <a:xfrm rot="5400000">
            <a:off x="-208443" y="247259"/>
            <a:ext cx="3338423" cy="2938791"/>
          </a:xfrm>
          <a:custGeom>
            <a:avLst/>
            <a:gdLst>
              <a:gd name="connsiteX0" fmla="*/ 0 w 3381555"/>
              <a:gd name="connsiteY0" fmla="*/ 3827311 h 3827311"/>
              <a:gd name="connsiteX1" fmla="*/ 1690778 w 3381555"/>
              <a:gd name="connsiteY1" fmla="*/ 0 h 3827311"/>
              <a:gd name="connsiteX2" fmla="*/ 3381555 w 3381555"/>
              <a:gd name="connsiteY2" fmla="*/ 3827311 h 3827311"/>
              <a:gd name="connsiteX3" fmla="*/ 0 w 3381555"/>
              <a:gd name="connsiteY3" fmla="*/ 3827311 h 3827311"/>
              <a:gd name="connsiteX0" fmla="*/ 0 w 3381555"/>
              <a:gd name="connsiteY0" fmla="*/ 4034345 h 4034345"/>
              <a:gd name="connsiteX1" fmla="*/ 1216325 w 3381555"/>
              <a:gd name="connsiteY1" fmla="*/ 0 h 4034345"/>
              <a:gd name="connsiteX2" fmla="*/ 3381555 w 3381555"/>
              <a:gd name="connsiteY2" fmla="*/ 4034345 h 4034345"/>
              <a:gd name="connsiteX3" fmla="*/ 0 w 3381555"/>
              <a:gd name="connsiteY3" fmla="*/ 4034345 h 4034345"/>
              <a:gd name="connsiteX0" fmla="*/ 0 w 3838755"/>
              <a:gd name="connsiteY0" fmla="*/ 4034345 h 4034345"/>
              <a:gd name="connsiteX1" fmla="*/ 1216325 w 3838755"/>
              <a:gd name="connsiteY1" fmla="*/ 0 h 4034345"/>
              <a:gd name="connsiteX2" fmla="*/ 3838755 w 3838755"/>
              <a:gd name="connsiteY2" fmla="*/ 3991213 h 4034345"/>
              <a:gd name="connsiteX3" fmla="*/ 0 w 3838755"/>
              <a:gd name="connsiteY3" fmla="*/ 4034345 h 4034345"/>
              <a:gd name="connsiteX0" fmla="*/ 0 w 3847381"/>
              <a:gd name="connsiteY0" fmla="*/ 4034345 h 4034345"/>
              <a:gd name="connsiteX1" fmla="*/ 1216325 w 3847381"/>
              <a:gd name="connsiteY1" fmla="*/ 0 h 4034345"/>
              <a:gd name="connsiteX2" fmla="*/ 3847381 w 3847381"/>
              <a:gd name="connsiteY2" fmla="*/ 4034345 h 4034345"/>
              <a:gd name="connsiteX3" fmla="*/ 0 w 3847381"/>
              <a:gd name="connsiteY3" fmla="*/ 4034345 h 4034345"/>
              <a:gd name="connsiteX0" fmla="*/ 0 w 3338423"/>
              <a:gd name="connsiteY0" fmla="*/ 4034345 h 4042971"/>
              <a:gd name="connsiteX1" fmla="*/ 1216325 w 3338423"/>
              <a:gd name="connsiteY1" fmla="*/ 0 h 4042971"/>
              <a:gd name="connsiteX2" fmla="*/ 3338423 w 3338423"/>
              <a:gd name="connsiteY2" fmla="*/ 4042971 h 4042971"/>
              <a:gd name="connsiteX3" fmla="*/ 0 w 3338423"/>
              <a:gd name="connsiteY3" fmla="*/ 4034345 h 4042971"/>
              <a:gd name="connsiteX0" fmla="*/ 0 w 3338423"/>
              <a:gd name="connsiteY0" fmla="*/ 2973296 h 2981922"/>
              <a:gd name="connsiteX1" fmla="*/ 1345721 w 3338423"/>
              <a:gd name="connsiteY1" fmla="*/ 0 h 2981922"/>
              <a:gd name="connsiteX2" fmla="*/ 3338423 w 3338423"/>
              <a:gd name="connsiteY2" fmla="*/ 2981922 h 2981922"/>
              <a:gd name="connsiteX3" fmla="*/ 0 w 3338423"/>
              <a:gd name="connsiteY3" fmla="*/ 2973296 h 2981922"/>
              <a:gd name="connsiteX0" fmla="*/ 0 w 3338423"/>
              <a:gd name="connsiteY0" fmla="*/ 2930164 h 2938790"/>
              <a:gd name="connsiteX1" fmla="*/ 1302592 w 3338423"/>
              <a:gd name="connsiteY1" fmla="*/ 0 h 2938790"/>
              <a:gd name="connsiteX2" fmla="*/ 3338423 w 3338423"/>
              <a:gd name="connsiteY2" fmla="*/ 2938790 h 2938790"/>
              <a:gd name="connsiteX3" fmla="*/ 0 w 3338423"/>
              <a:gd name="connsiteY3" fmla="*/ 2930164 h 2938790"/>
              <a:gd name="connsiteX0" fmla="*/ 0 w 3338423"/>
              <a:gd name="connsiteY0" fmla="*/ 2930165 h 2938791"/>
              <a:gd name="connsiteX1" fmla="*/ 1285342 w 3338423"/>
              <a:gd name="connsiteY1" fmla="*/ 0 h 2938791"/>
              <a:gd name="connsiteX2" fmla="*/ 3338423 w 3338423"/>
              <a:gd name="connsiteY2" fmla="*/ 2938791 h 2938791"/>
              <a:gd name="connsiteX3" fmla="*/ 0 w 3338423"/>
              <a:gd name="connsiteY3" fmla="*/ 2930165 h 2938791"/>
            </a:gdLst>
            <a:ahLst/>
            <a:cxnLst>
              <a:cxn ang="0">
                <a:pos x="connsiteX0" y="connsiteY0"/>
              </a:cxn>
              <a:cxn ang="0">
                <a:pos x="connsiteX1" y="connsiteY1"/>
              </a:cxn>
              <a:cxn ang="0">
                <a:pos x="connsiteX2" y="connsiteY2"/>
              </a:cxn>
              <a:cxn ang="0">
                <a:pos x="connsiteX3" y="connsiteY3"/>
              </a:cxn>
            </a:cxnLst>
            <a:rect l="l" t="t" r="r" b="b"/>
            <a:pathLst>
              <a:path w="3338423" h="2938791">
                <a:moveTo>
                  <a:pt x="0" y="2930165"/>
                </a:moveTo>
                <a:lnTo>
                  <a:pt x="1285342" y="0"/>
                </a:lnTo>
                <a:lnTo>
                  <a:pt x="3338423" y="2938791"/>
                </a:lnTo>
                <a:lnTo>
                  <a:pt x="0" y="2930165"/>
                </a:lnTo>
                <a:close/>
              </a:path>
            </a:pathLst>
          </a:custGeom>
          <a:solidFill>
            <a:srgbClr val="176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827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3"/>
          <p:cNvSpPr/>
          <p:nvPr userDrawn="1"/>
        </p:nvSpPr>
        <p:spPr>
          <a:xfrm flipH="1">
            <a:off x="0" y="-1"/>
            <a:ext cx="2562045" cy="6858001"/>
          </a:xfrm>
          <a:custGeom>
            <a:avLst/>
            <a:gdLst>
              <a:gd name="connsiteX0" fmla="*/ 0 w 8379125"/>
              <a:gd name="connsiteY0" fmla="*/ 0 h 6858000"/>
              <a:gd name="connsiteX1" fmla="*/ 8379125 w 8379125"/>
              <a:gd name="connsiteY1" fmla="*/ 0 h 6858000"/>
              <a:gd name="connsiteX2" fmla="*/ 8379125 w 8379125"/>
              <a:gd name="connsiteY2" fmla="*/ 6858000 h 6858000"/>
              <a:gd name="connsiteX3" fmla="*/ 0 w 8379125"/>
              <a:gd name="connsiteY3" fmla="*/ 6858000 h 6858000"/>
              <a:gd name="connsiteX4" fmla="*/ 0 w 8379125"/>
              <a:gd name="connsiteY4" fmla="*/ 0 h 6858000"/>
              <a:gd name="connsiteX0" fmla="*/ 1751162 w 10130287"/>
              <a:gd name="connsiteY0" fmla="*/ 0 h 6858000"/>
              <a:gd name="connsiteX1" fmla="*/ 10130287 w 10130287"/>
              <a:gd name="connsiteY1" fmla="*/ 0 h 6858000"/>
              <a:gd name="connsiteX2" fmla="*/ 10130287 w 10130287"/>
              <a:gd name="connsiteY2" fmla="*/ 6858000 h 6858000"/>
              <a:gd name="connsiteX3" fmla="*/ 1751162 w 10130287"/>
              <a:gd name="connsiteY3" fmla="*/ 6858000 h 6858000"/>
              <a:gd name="connsiteX4" fmla="*/ 0 w 10130287"/>
              <a:gd name="connsiteY4" fmla="*/ 3407434 h 6858000"/>
              <a:gd name="connsiteX5" fmla="*/ 1751162 w 10130287"/>
              <a:gd name="connsiteY5" fmla="*/ 0 h 6858000"/>
              <a:gd name="connsiteX0" fmla="*/ 1751162 w 10130287"/>
              <a:gd name="connsiteY0" fmla="*/ 0 h 6858000"/>
              <a:gd name="connsiteX1" fmla="*/ 10130287 w 10130287"/>
              <a:gd name="connsiteY1" fmla="*/ 0 h 6858000"/>
              <a:gd name="connsiteX2" fmla="*/ 10130287 w 10130287"/>
              <a:gd name="connsiteY2" fmla="*/ 6858000 h 6858000"/>
              <a:gd name="connsiteX3" fmla="*/ 1751162 w 10130287"/>
              <a:gd name="connsiteY3" fmla="*/ 6858000 h 6858000"/>
              <a:gd name="connsiteX4" fmla="*/ 0 w 10130287"/>
              <a:gd name="connsiteY4" fmla="*/ 3407434 h 6858000"/>
              <a:gd name="connsiteX5" fmla="*/ 1751162 w 10130287"/>
              <a:gd name="connsiteY5" fmla="*/ 0 h 6858000"/>
              <a:gd name="connsiteX0" fmla="*/ 1751162 w 10130287"/>
              <a:gd name="connsiteY0" fmla="*/ 0 h 6858000"/>
              <a:gd name="connsiteX1" fmla="*/ 10130287 w 10130287"/>
              <a:gd name="connsiteY1" fmla="*/ 0 h 6858000"/>
              <a:gd name="connsiteX2" fmla="*/ 10130287 w 10130287"/>
              <a:gd name="connsiteY2" fmla="*/ 6858000 h 6858000"/>
              <a:gd name="connsiteX3" fmla="*/ 2035833 w 10130287"/>
              <a:gd name="connsiteY3" fmla="*/ 6858000 h 6858000"/>
              <a:gd name="connsiteX4" fmla="*/ 0 w 10130287"/>
              <a:gd name="connsiteY4" fmla="*/ 3407434 h 6858000"/>
              <a:gd name="connsiteX5" fmla="*/ 1751162 w 10130287"/>
              <a:gd name="connsiteY5" fmla="*/ 0 h 6858000"/>
              <a:gd name="connsiteX0" fmla="*/ 1751162 w 10130287"/>
              <a:gd name="connsiteY0" fmla="*/ 0 h 6858000"/>
              <a:gd name="connsiteX1" fmla="*/ 10130287 w 10130287"/>
              <a:gd name="connsiteY1" fmla="*/ 0 h 6858000"/>
              <a:gd name="connsiteX2" fmla="*/ 10130287 w 10130287"/>
              <a:gd name="connsiteY2" fmla="*/ 6858000 h 6858000"/>
              <a:gd name="connsiteX3" fmla="*/ 2035833 w 10130287"/>
              <a:gd name="connsiteY3" fmla="*/ 6858000 h 6858000"/>
              <a:gd name="connsiteX4" fmla="*/ 0 w 10130287"/>
              <a:gd name="connsiteY4" fmla="*/ 3407434 h 6858000"/>
              <a:gd name="connsiteX5" fmla="*/ 1751162 w 10130287"/>
              <a:gd name="connsiteY5" fmla="*/ 0 h 6858000"/>
              <a:gd name="connsiteX0" fmla="*/ 1682151 w 10061276"/>
              <a:gd name="connsiteY0" fmla="*/ 0 h 6858000"/>
              <a:gd name="connsiteX1" fmla="*/ 10061276 w 10061276"/>
              <a:gd name="connsiteY1" fmla="*/ 0 h 6858000"/>
              <a:gd name="connsiteX2" fmla="*/ 10061276 w 10061276"/>
              <a:gd name="connsiteY2" fmla="*/ 6858000 h 6858000"/>
              <a:gd name="connsiteX3" fmla="*/ 1966822 w 10061276"/>
              <a:gd name="connsiteY3" fmla="*/ 6858000 h 6858000"/>
              <a:gd name="connsiteX4" fmla="*/ 0 w 10061276"/>
              <a:gd name="connsiteY4" fmla="*/ 2872596 h 6858000"/>
              <a:gd name="connsiteX5" fmla="*/ 1682151 w 10061276"/>
              <a:gd name="connsiteY5" fmla="*/ 0 h 6858000"/>
              <a:gd name="connsiteX0" fmla="*/ 6003985 w 10061276"/>
              <a:gd name="connsiteY0" fmla="*/ 17252 h 6858000"/>
              <a:gd name="connsiteX1" fmla="*/ 10061276 w 10061276"/>
              <a:gd name="connsiteY1" fmla="*/ 0 h 6858000"/>
              <a:gd name="connsiteX2" fmla="*/ 10061276 w 10061276"/>
              <a:gd name="connsiteY2" fmla="*/ 6858000 h 6858000"/>
              <a:gd name="connsiteX3" fmla="*/ 1966822 w 10061276"/>
              <a:gd name="connsiteY3" fmla="*/ 6858000 h 6858000"/>
              <a:gd name="connsiteX4" fmla="*/ 0 w 10061276"/>
              <a:gd name="connsiteY4" fmla="*/ 2872596 h 6858000"/>
              <a:gd name="connsiteX5" fmla="*/ 6003985 w 10061276"/>
              <a:gd name="connsiteY5" fmla="*/ 17252 h 6858000"/>
              <a:gd name="connsiteX0" fmla="*/ 5305246 w 9362537"/>
              <a:gd name="connsiteY0" fmla="*/ 17252 h 6858000"/>
              <a:gd name="connsiteX1" fmla="*/ 9362537 w 9362537"/>
              <a:gd name="connsiteY1" fmla="*/ 0 h 6858000"/>
              <a:gd name="connsiteX2" fmla="*/ 9362537 w 9362537"/>
              <a:gd name="connsiteY2" fmla="*/ 6858000 h 6858000"/>
              <a:gd name="connsiteX3" fmla="*/ 1268083 w 9362537"/>
              <a:gd name="connsiteY3" fmla="*/ 6858000 h 6858000"/>
              <a:gd name="connsiteX4" fmla="*/ 0 w 9362537"/>
              <a:gd name="connsiteY4" fmla="*/ 3174520 h 6858000"/>
              <a:gd name="connsiteX5" fmla="*/ 5305246 w 9362537"/>
              <a:gd name="connsiteY5" fmla="*/ 17252 h 6858000"/>
              <a:gd name="connsiteX0" fmla="*/ 3795624 w 9362537"/>
              <a:gd name="connsiteY0" fmla="*/ 0 h 6858001"/>
              <a:gd name="connsiteX1" fmla="*/ 9362537 w 9362537"/>
              <a:gd name="connsiteY1" fmla="*/ 1 h 6858001"/>
              <a:gd name="connsiteX2" fmla="*/ 9362537 w 9362537"/>
              <a:gd name="connsiteY2" fmla="*/ 6858001 h 6858001"/>
              <a:gd name="connsiteX3" fmla="*/ 1268083 w 9362537"/>
              <a:gd name="connsiteY3" fmla="*/ 6858001 h 6858001"/>
              <a:gd name="connsiteX4" fmla="*/ 0 w 9362537"/>
              <a:gd name="connsiteY4" fmla="*/ 3174521 h 6858001"/>
              <a:gd name="connsiteX5" fmla="*/ 3795624 w 9362537"/>
              <a:gd name="connsiteY5" fmla="*/ 0 h 6858001"/>
              <a:gd name="connsiteX0" fmla="*/ 3795624 w 9362537"/>
              <a:gd name="connsiteY0" fmla="*/ 0 h 6858001"/>
              <a:gd name="connsiteX1" fmla="*/ 9362537 w 9362537"/>
              <a:gd name="connsiteY1" fmla="*/ 1 h 6858001"/>
              <a:gd name="connsiteX2" fmla="*/ 9362537 w 9362537"/>
              <a:gd name="connsiteY2" fmla="*/ 6858001 h 6858001"/>
              <a:gd name="connsiteX3" fmla="*/ 2881222 w 9362537"/>
              <a:gd name="connsiteY3" fmla="*/ 6858001 h 6858001"/>
              <a:gd name="connsiteX4" fmla="*/ 0 w 9362537"/>
              <a:gd name="connsiteY4" fmla="*/ 3174521 h 6858001"/>
              <a:gd name="connsiteX5" fmla="*/ 3795624 w 9362537"/>
              <a:gd name="connsiteY5" fmla="*/ 0 h 6858001"/>
              <a:gd name="connsiteX0" fmla="*/ 4477111 w 10044024"/>
              <a:gd name="connsiteY0" fmla="*/ 0 h 6858001"/>
              <a:gd name="connsiteX1" fmla="*/ 10044024 w 10044024"/>
              <a:gd name="connsiteY1" fmla="*/ 1 h 6858001"/>
              <a:gd name="connsiteX2" fmla="*/ 10044024 w 10044024"/>
              <a:gd name="connsiteY2" fmla="*/ 6858001 h 6858001"/>
              <a:gd name="connsiteX3" fmla="*/ 3562709 w 10044024"/>
              <a:gd name="connsiteY3" fmla="*/ 6858001 h 6858001"/>
              <a:gd name="connsiteX4" fmla="*/ 0 w 10044024"/>
              <a:gd name="connsiteY4" fmla="*/ 3209026 h 6858001"/>
              <a:gd name="connsiteX5" fmla="*/ 4477111 w 10044024"/>
              <a:gd name="connsiteY5" fmla="*/ 0 h 6858001"/>
              <a:gd name="connsiteX0" fmla="*/ 5331126 w 10898039"/>
              <a:gd name="connsiteY0" fmla="*/ 0 h 6858001"/>
              <a:gd name="connsiteX1" fmla="*/ 10898039 w 10898039"/>
              <a:gd name="connsiteY1" fmla="*/ 1 h 6858001"/>
              <a:gd name="connsiteX2" fmla="*/ 10898039 w 10898039"/>
              <a:gd name="connsiteY2" fmla="*/ 6858001 h 6858001"/>
              <a:gd name="connsiteX3" fmla="*/ 4416724 w 10898039"/>
              <a:gd name="connsiteY3" fmla="*/ 6858001 h 6858001"/>
              <a:gd name="connsiteX4" fmla="*/ 0 w 10898039"/>
              <a:gd name="connsiteY4" fmla="*/ 3010618 h 6858001"/>
              <a:gd name="connsiteX5" fmla="*/ 5331126 w 10898039"/>
              <a:gd name="connsiteY5" fmla="*/ 0 h 6858001"/>
              <a:gd name="connsiteX0" fmla="*/ 3864635 w 10898039"/>
              <a:gd name="connsiteY0" fmla="*/ 0 h 6858001"/>
              <a:gd name="connsiteX1" fmla="*/ 10898039 w 10898039"/>
              <a:gd name="connsiteY1" fmla="*/ 1 h 6858001"/>
              <a:gd name="connsiteX2" fmla="*/ 10898039 w 10898039"/>
              <a:gd name="connsiteY2" fmla="*/ 6858001 h 6858001"/>
              <a:gd name="connsiteX3" fmla="*/ 4416724 w 10898039"/>
              <a:gd name="connsiteY3" fmla="*/ 6858001 h 6858001"/>
              <a:gd name="connsiteX4" fmla="*/ 0 w 10898039"/>
              <a:gd name="connsiteY4" fmla="*/ 3010618 h 6858001"/>
              <a:gd name="connsiteX5" fmla="*/ 3864635 w 10898039"/>
              <a:gd name="connsiteY5" fmla="*/ 0 h 6858001"/>
              <a:gd name="connsiteX0" fmla="*/ 4011284 w 11044688"/>
              <a:gd name="connsiteY0" fmla="*/ 0 h 6858001"/>
              <a:gd name="connsiteX1" fmla="*/ 11044688 w 11044688"/>
              <a:gd name="connsiteY1" fmla="*/ 1 h 6858001"/>
              <a:gd name="connsiteX2" fmla="*/ 11044688 w 11044688"/>
              <a:gd name="connsiteY2" fmla="*/ 6858001 h 6858001"/>
              <a:gd name="connsiteX3" fmla="*/ 4563373 w 11044688"/>
              <a:gd name="connsiteY3" fmla="*/ 6858001 h 6858001"/>
              <a:gd name="connsiteX4" fmla="*/ 0 w 11044688"/>
              <a:gd name="connsiteY4" fmla="*/ 3036498 h 6858001"/>
              <a:gd name="connsiteX5" fmla="*/ 4011284 w 11044688"/>
              <a:gd name="connsiteY5" fmla="*/ 0 h 6858001"/>
              <a:gd name="connsiteX0" fmla="*/ 3985405 w 11018809"/>
              <a:gd name="connsiteY0" fmla="*/ 0 h 6858001"/>
              <a:gd name="connsiteX1" fmla="*/ 11018809 w 11018809"/>
              <a:gd name="connsiteY1" fmla="*/ 1 h 6858001"/>
              <a:gd name="connsiteX2" fmla="*/ 11018809 w 11018809"/>
              <a:gd name="connsiteY2" fmla="*/ 6858001 h 6858001"/>
              <a:gd name="connsiteX3" fmla="*/ 4537494 w 11018809"/>
              <a:gd name="connsiteY3" fmla="*/ 6858001 h 6858001"/>
              <a:gd name="connsiteX4" fmla="*/ 0 w 11018809"/>
              <a:gd name="connsiteY4" fmla="*/ 2984739 h 6858001"/>
              <a:gd name="connsiteX5" fmla="*/ 3985405 w 11018809"/>
              <a:gd name="connsiteY5" fmla="*/ 0 h 6858001"/>
              <a:gd name="connsiteX0" fmla="*/ 4045790 w 11018809"/>
              <a:gd name="connsiteY0" fmla="*/ 0 h 6858001"/>
              <a:gd name="connsiteX1" fmla="*/ 11018809 w 11018809"/>
              <a:gd name="connsiteY1" fmla="*/ 1 h 6858001"/>
              <a:gd name="connsiteX2" fmla="*/ 11018809 w 11018809"/>
              <a:gd name="connsiteY2" fmla="*/ 6858001 h 6858001"/>
              <a:gd name="connsiteX3" fmla="*/ 4537494 w 11018809"/>
              <a:gd name="connsiteY3" fmla="*/ 6858001 h 6858001"/>
              <a:gd name="connsiteX4" fmla="*/ 0 w 11018809"/>
              <a:gd name="connsiteY4" fmla="*/ 2984739 h 6858001"/>
              <a:gd name="connsiteX5" fmla="*/ 4045790 w 11018809"/>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8809" h="6858001">
                <a:moveTo>
                  <a:pt x="4045790" y="0"/>
                </a:moveTo>
                <a:lnTo>
                  <a:pt x="11018809" y="1"/>
                </a:lnTo>
                <a:lnTo>
                  <a:pt x="11018809" y="6858001"/>
                </a:lnTo>
                <a:lnTo>
                  <a:pt x="4537494" y="6858001"/>
                </a:lnTo>
                <a:cubicBezTo>
                  <a:pt x="4508740" y="6852250"/>
                  <a:pt x="28754" y="3007743"/>
                  <a:pt x="0" y="2984739"/>
                </a:cubicBezTo>
                <a:lnTo>
                  <a:pt x="4045790" y="0"/>
                </a:lnTo>
                <a:close/>
              </a:path>
            </a:pathLst>
          </a:custGeom>
          <a:solidFill>
            <a:srgbClr val="176C6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058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6961" y="0"/>
            <a:ext cx="3685039" cy="3236983"/>
          </a:xfrm>
          <a:prstGeom prst="rect">
            <a:avLst/>
          </a:prstGeom>
        </p:spPr>
      </p:pic>
    </p:spTree>
    <p:extLst>
      <p:ext uri="{BB962C8B-B14F-4D97-AF65-F5344CB8AC3E}">
        <p14:creationId xmlns:p14="http://schemas.microsoft.com/office/powerpoint/2010/main" val="702496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50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Rectangle 3"/>
          <p:cNvSpPr/>
          <p:nvPr userDrawn="1"/>
        </p:nvSpPr>
        <p:spPr>
          <a:xfrm>
            <a:off x="2389518" y="-2"/>
            <a:ext cx="9802484" cy="6858001"/>
          </a:xfrm>
          <a:custGeom>
            <a:avLst/>
            <a:gdLst>
              <a:gd name="connsiteX0" fmla="*/ 0 w 8379125"/>
              <a:gd name="connsiteY0" fmla="*/ 0 h 6858000"/>
              <a:gd name="connsiteX1" fmla="*/ 8379125 w 8379125"/>
              <a:gd name="connsiteY1" fmla="*/ 0 h 6858000"/>
              <a:gd name="connsiteX2" fmla="*/ 8379125 w 8379125"/>
              <a:gd name="connsiteY2" fmla="*/ 6858000 h 6858000"/>
              <a:gd name="connsiteX3" fmla="*/ 0 w 8379125"/>
              <a:gd name="connsiteY3" fmla="*/ 6858000 h 6858000"/>
              <a:gd name="connsiteX4" fmla="*/ 0 w 8379125"/>
              <a:gd name="connsiteY4" fmla="*/ 0 h 6858000"/>
              <a:gd name="connsiteX0" fmla="*/ 1751162 w 10130287"/>
              <a:gd name="connsiteY0" fmla="*/ 0 h 6858000"/>
              <a:gd name="connsiteX1" fmla="*/ 10130287 w 10130287"/>
              <a:gd name="connsiteY1" fmla="*/ 0 h 6858000"/>
              <a:gd name="connsiteX2" fmla="*/ 10130287 w 10130287"/>
              <a:gd name="connsiteY2" fmla="*/ 6858000 h 6858000"/>
              <a:gd name="connsiteX3" fmla="*/ 1751162 w 10130287"/>
              <a:gd name="connsiteY3" fmla="*/ 6858000 h 6858000"/>
              <a:gd name="connsiteX4" fmla="*/ 0 w 10130287"/>
              <a:gd name="connsiteY4" fmla="*/ 3407434 h 6858000"/>
              <a:gd name="connsiteX5" fmla="*/ 1751162 w 10130287"/>
              <a:gd name="connsiteY5" fmla="*/ 0 h 6858000"/>
              <a:gd name="connsiteX0" fmla="*/ 1751162 w 10130287"/>
              <a:gd name="connsiteY0" fmla="*/ 0 h 6858000"/>
              <a:gd name="connsiteX1" fmla="*/ 10130287 w 10130287"/>
              <a:gd name="connsiteY1" fmla="*/ 0 h 6858000"/>
              <a:gd name="connsiteX2" fmla="*/ 10130287 w 10130287"/>
              <a:gd name="connsiteY2" fmla="*/ 6858000 h 6858000"/>
              <a:gd name="connsiteX3" fmla="*/ 1751162 w 10130287"/>
              <a:gd name="connsiteY3" fmla="*/ 6858000 h 6858000"/>
              <a:gd name="connsiteX4" fmla="*/ 0 w 10130287"/>
              <a:gd name="connsiteY4" fmla="*/ 3407434 h 6858000"/>
              <a:gd name="connsiteX5" fmla="*/ 1751162 w 10130287"/>
              <a:gd name="connsiteY5" fmla="*/ 0 h 6858000"/>
              <a:gd name="connsiteX0" fmla="*/ 1751162 w 10130287"/>
              <a:gd name="connsiteY0" fmla="*/ 0 h 6858000"/>
              <a:gd name="connsiteX1" fmla="*/ 10130287 w 10130287"/>
              <a:gd name="connsiteY1" fmla="*/ 0 h 6858000"/>
              <a:gd name="connsiteX2" fmla="*/ 10130287 w 10130287"/>
              <a:gd name="connsiteY2" fmla="*/ 6858000 h 6858000"/>
              <a:gd name="connsiteX3" fmla="*/ 2035833 w 10130287"/>
              <a:gd name="connsiteY3" fmla="*/ 6858000 h 6858000"/>
              <a:gd name="connsiteX4" fmla="*/ 0 w 10130287"/>
              <a:gd name="connsiteY4" fmla="*/ 3407434 h 6858000"/>
              <a:gd name="connsiteX5" fmla="*/ 1751162 w 10130287"/>
              <a:gd name="connsiteY5" fmla="*/ 0 h 6858000"/>
              <a:gd name="connsiteX0" fmla="*/ 1751162 w 10130287"/>
              <a:gd name="connsiteY0" fmla="*/ 0 h 6858000"/>
              <a:gd name="connsiteX1" fmla="*/ 10130287 w 10130287"/>
              <a:gd name="connsiteY1" fmla="*/ 0 h 6858000"/>
              <a:gd name="connsiteX2" fmla="*/ 10130287 w 10130287"/>
              <a:gd name="connsiteY2" fmla="*/ 6858000 h 6858000"/>
              <a:gd name="connsiteX3" fmla="*/ 2035833 w 10130287"/>
              <a:gd name="connsiteY3" fmla="*/ 6858000 h 6858000"/>
              <a:gd name="connsiteX4" fmla="*/ 0 w 10130287"/>
              <a:gd name="connsiteY4" fmla="*/ 3407434 h 6858000"/>
              <a:gd name="connsiteX5" fmla="*/ 1751162 w 10130287"/>
              <a:gd name="connsiteY5" fmla="*/ 0 h 6858000"/>
              <a:gd name="connsiteX0" fmla="*/ 1682151 w 10061276"/>
              <a:gd name="connsiteY0" fmla="*/ 0 h 6858000"/>
              <a:gd name="connsiteX1" fmla="*/ 10061276 w 10061276"/>
              <a:gd name="connsiteY1" fmla="*/ 0 h 6858000"/>
              <a:gd name="connsiteX2" fmla="*/ 10061276 w 10061276"/>
              <a:gd name="connsiteY2" fmla="*/ 6858000 h 6858000"/>
              <a:gd name="connsiteX3" fmla="*/ 1966822 w 10061276"/>
              <a:gd name="connsiteY3" fmla="*/ 6858000 h 6858000"/>
              <a:gd name="connsiteX4" fmla="*/ 0 w 10061276"/>
              <a:gd name="connsiteY4" fmla="*/ 2872596 h 6858000"/>
              <a:gd name="connsiteX5" fmla="*/ 1682151 w 10061276"/>
              <a:gd name="connsiteY5" fmla="*/ 0 h 6858000"/>
              <a:gd name="connsiteX0" fmla="*/ 6003985 w 10061276"/>
              <a:gd name="connsiteY0" fmla="*/ 17252 h 6858000"/>
              <a:gd name="connsiteX1" fmla="*/ 10061276 w 10061276"/>
              <a:gd name="connsiteY1" fmla="*/ 0 h 6858000"/>
              <a:gd name="connsiteX2" fmla="*/ 10061276 w 10061276"/>
              <a:gd name="connsiteY2" fmla="*/ 6858000 h 6858000"/>
              <a:gd name="connsiteX3" fmla="*/ 1966822 w 10061276"/>
              <a:gd name="connsiteY3" fmla="*/ 6858000 h 6858000"/>
              <a:gd name="connsiteX4" fmla="*/ 0 w 10061276"/>
              <a:gd name="connsiteY4" fmla="*/ 2872596 h 6858000"/>
              <a:gd name="connsiteX5" fmla="*/ 6003985 w 10061276"/>
              <a:gd name="connsiteY5" fmla="*/ 17252 h 6858000"/>
              <a:gd name="connsiteX0" fmla="*/ 5305246 w 9362537"/>
              <a:gd name="connsiteY0" fmla="*/ 17252 h 6858000"/>
              <a:gd name="connsiteX1" fmla="*/ 9362537 w 9362537"/>
              <a:gd name="connsiteY1" fmla="*/ 0 h 6858000"/>
              <a:gd name="connsiteX2" fmla="*/ 9362537 w 9362537"/>
              <a:gd name="connsiteY2" fmla="*/ 6858000 h 6858000"/>
              <a:gd name="connsiteX3" fmla="*/ 1268083 w 9362537"/>
              <a:gd name="connsiteY3" fmla="*/ 6858000 h 6858000"/>
              <a:gd name="connsiteX4" fmla="*/ 0 w 9362537"/>
              <a:gd name="connsiteY4" fmla="*/ 3174520 h 6858000"/>
              <a:gd name="connsiteX5" fmla="*/ 5305246 w 9362537"/>
              <a:gd name="connsiteY5" fmla="*/ 17252 h 6858000"/>
              <a:gd name="connsiteX0" fmla="*/ 3795624 w 9362537"/>
              <a:gd name="connsiteY0" fmla="*/ 0 h 6858001"/>
              <a:gd name="connsiteX1" fmla="*/ 9362537 w 9362537"/>
              <a:gd name="connsiteY1" fmla="*/ 1 h 6858001"/>
              <a:gd name="connsiteX2" fmla="*/ 9362537 w 9362537"/>
              <a:gd name="connsiteY2" fmla="*/ 6858001 h 6858001"/>
              <a:gd name="connsiteX3" fmla="*/ 1268083 w 9362537"/>
              <a:gd name="connsiteY3" fmla="*/ 6858001 h 6858001"/>
              <a:gd name="connsiteX4" fmla="*/ 0 w 9362537"/>
              <a:gd name="connsiteY4" fmla="*/ 3174521 h 6858001"/>
              <a:gd name="connsiteX5" fmla="*/ 3795624 w 9362537"/>
              <a:gd name="connsiteY5" fmla="*/ 0 h 6858001"/>
              <a:gd name="connsiteX0" fmla="*/ 3795624 w 9362537"/>
              <a:gd name="connsiteY0" fmla="*/ 0 h 6858001"/>
              <a:gd name="connsiteX1" fmla="*/ 9362537 w 9362537"/>
              <a:gd name="connsiteY1" fmla="*/ 1 h 6858001"/>
              <a:gd name="connsiteX2" fmla="*/ 9362537 w 9362537"/>
              <a:gd name="connsiteY2" fmla="*/ 6858001 h 6858001"/>
              <a:gd name="connsiteX3" fmla="*/ 2881222 w 9362537"/>
              <a:gd name="connsiteY3" fmla="*/ 6858001 h 6858001"/>
              <a:gd name="connsiteX4" fmla="*/ 0 w 9362537"/>
              <a:gd name="connsiteY4" fmla="*/ 3174521 h 6858001"/>
              <a:gd name="connsiteX5" fmla="*/ 3795624 w 9362537"/>
              <a:gd name="connsiteY5" fmla="*/ 0 h 6858001"/>
              <a:gd name="connsiteX0" fmla="*/ 4477111 w 10044024"/>
              <a:gd name="connsiteY0" fmla="*/ 0 h 6858001"/>
              <a:gd name="connsiteX1" fmla="*/ 10044024 w 10044024"/>
              <a:gd name="connsiteY1" fmla="*/ 1 h 6858001"/>
              <a:gd name="connsiteX2" fmla="*/ 10044024 w 10044024"/>
              <a:gd name="connsiteY2" fmla="*/ 6858001 h 6858001"/>
              <a:gd name="connsiteX3" fmla="*/ 3562709 w 10044024"/>
              <a:gd name="connsiteY3" fmla="*/ 6858001 h 6858001"/>
              <a:gd name="connsiteX4" fmla="*/ 0 w 10044024"/>
              <a:gd name="connsiteY4" fmla="*/ 3209026 h 6858001"/>
              <a:gd name="connsiteX5" fmla="*/ 4477111 w 10044024"/>
              <a:gd name="connsiteY5" fmla="*/ 0 h 6858001"/>
              <a:gd name="connsiteX0" fmla="*/ 5331126 w 10898039"/>
              <a:gd name="connsiteY0" fmla="*/ 0 h 6858001"/>
              <a:gd name="connsiteX1" fmla="*/ 10898039 w 10898039"/>
              <a:gd name="connsiteY1" fmla="*/ 1 h 6858001"/>
              <a:gd name="connsiteX2" fmla="*/ 10898039 w 10898039"/>
              <a:gd name="connsiteY2" fmla="*/ 6858001 h 6858001"/>
              <a:gd name="connsiteX3" fmla="*/ 4416724 w 10898039"/>
              <a:gd name="connsiteY3" fmla="*/ 6858001 h 6858001"/>
              <a:gd name="connsiteX4" fmla="*/ 0 w 10898039"/>
              <a:gd name="connsiteY4" fmla="*/ 3010618 h 6858001"/>
              <a:gd name="connsiteX5" fmla="*/ 5331126 w 10898039"/>
              <a:gd name="connsiteY5" fmla="*/ 0 h 6858001"/>
              <a:gd name="connsiteX0" fmla="*/ 3864635 w 10898039"/>
              <a:gd name="connsiteY0" fmla="*/ 0 h 6858001"/>
              <a:gd name="connsiteX1" fmla="*/ 10898039 w 10898039"/>
              <a:gd name="connsiteY1" fmla="*/ 1 h 6858001"/>
              <a:gd name="connsiteX2" fmla="*/ 10898039 w 10898039"/>
              <a:gd name="connsiteY2" fmla="*/ 6858001 h 6858001"/>
              <a:gd name="connsiteX3" fmla="*/ 4416724 w 10898039"/>
              <a:gd name="connsiteY3" fmla="*/ 6858001 h 6858001"/>
              <a:gd name="connsiteX4" fmla="*/ 0 w 10898039"/>
              <a:gd name="connsiteY4" fmla="*/ 3010618 h 6858001"/>
              <a:gd name="connsiteX5" fmla="*/ 3864635 w 10898039"/>
              <a:gd name="connsiteY5" fmla="*/ 0 h 6858001"/>
              <a:gd name="connsiteX0" fmla="*/ 4011284 w 11044688"/>
              <a:gd name="connsiteY0" fmla="*/ 0 h 6858001"/>
              <a:gd name="connsiteX1" fmla="*/ 11044688 w 11044688"/>
              <a:gd name="connsiteY1" fmla="*/ 1 h 6858001"/>
              <a:gd name="connsiteX2" fmla="*/ 11044688 w 11044688"/>
              <a:gd name="connsiteY2" fmla="*/ 6858001 h 6858001"/>
              <a:gd name="connsiteX3" fmla="*/ 4563373 w 11044688"/>
              <a:gd name="connsiteY3" fmla="*/ 6858001 h 6858001"/>
              <a:gd name="connsiteX4" fmla="*/ 0 w 11044688"/>
              <a:gd name="connsiteY4" fmla="*/ 3036498 h 6858001"/>
              <a:gd name="connsiteX5" fmla="*/ 4011284 w 11044688"/>
              <a:gd name="connsiteY5" fmla="*/ 0 h 6858001"/>
              <a:gd name="connsiteX0" fmla="*/ 3985405 w 11018809"/>
              <a:gd name="connsiteY0" fmla="*/ 0 h 6858001"/>
              <a:gd name="connsiteX1" fmla="*/ 11018809 w 11018809"/>
              <a:gd name="connsiteY1" fmla="*/ 1 h 6858001"/>
              <a:gd name="connsiteX2" fmla="*/ 11018809 w 11018809"/>
              <a:gd name="connsiteY2" fmla="*/ 6858001 h 6858001"/>
              <a:gd name="connsiteX3" fmla="*/ 4537494 w 11018809"/>
              <a:gd name="connsiteY3" fmla="*/ 6858001 h 6858001"/>
              <a:gd name="connsiteX4" fmla="*/ 0 w 11018809"/>
              <a:gd name="connsiteY4" fmla="*/ 2984739 h 6858001"/>
              <a:gd name="connsiteX5" fmla="*/ 3985405 w 11018809"/>
              <a:gd name="connsiteY5" fmla="*/ 0 h 6858001"/>
              <a:gd name="connsiteX0" fmla="*/ 4045790 w 11018809"/>
              <a:gd name="connsiteY0" fmla="*/ 0 h 6858001"/>
              <a:gd name="connsiteX1" fmla="*/ 11018809 w 11018809"/>
              <a:gd name="connsiteY1" fmla="*/ 1 h 6858001"/>
              <a:gd name="connsiteX2" fmla="*/ 11018809 w 11018809"/>
              <a:gd name="connsiteY2" fmla="*/ 6858001 h 6858001"/>
              <a:gd name="connsiteX3" fmla="*/ 4537494 w 11018809"/>
              <a:gd name="connsiteY3" fmla="*/ 6858001 h 6858001"/>
              <a:gd name="connsiteX4" fmla="*/ 0 w 11018809"/>
              <a:gd name="connsiteY4" fmla="*/ 2984739 h 6858001"/>
              <a:gd name="connsiteX5" fmla="*/ 4045790 w 11018809"/>
              <a:gd name="connsiteY5" fmla="*/ 0 h 6858001"/>
              <a:gd name="connsiteX0" fmla="*/ 3364303 w 10337322"/>
              <a:gd name="connsiteY0" fmla="*/ 0 h 6858001"/>
              <a:gd name="connsiteX1" fmla="*/ 10337322 w 10337322"/>
              <a:gd name="connsiteY1" fmla="*/ 1 h 6858001"/>
              <a:gd name="connsiteX2" fmla="*/ 10337322 w 10337322"/>
              <a:gd name="connsiteY2" fmla="*/ 6858001 h 6858001"/>
              <a:gd name="connsiteX3" fmla="*/ 3856007 w 10337322"/>
              <a:gd name="connsiteY3" fmla="*/ 6858001 h 6858001"/>
              <a:gd name="connsiteX4" fmla="*/ 0 w 10337322"/>
              <a:gd name="connsiteY4" fmla="*/ 2475781 h 6858001"/>
              <a:gd name="connsiteX5" fmla="*/ 3364303 w 10337322"/>
              <a:gd name="connsiteY5" fmla="*/ 0 h 6858001"/>
              <a:gd name="connsiteX0" fmla="*/ 3329798 w 10302817"/>
              <a:gd name="connsiteY0" fmla="*/ 0 h 6858001"/>
              <a:gd name="connsiteX1" fmla="*/ 10302817 w 10302817"/>
              <a:gd name="connsiteY1" fmla="*/ 1 h 6858001"/>
              <a:gd name="connsiteX2" fmla="*/ 10302817 w 10302817"/>
              <a:gd name="connsiteY2" fmla="*/ 6858001 h 6858001"/>
              <a:gd name="connsiteX3" fmla="*/ 3821502 w 10302817"/>
              <a:gd name="connsiteY3" fmla="*/ 6858001 h 6858001"/>
              <a:gd name="connsiteX4" fmla="*/ 0 w 10302817"/>
              <a:gd name="connsiteY4" fmla="*/ 2458528 h 6858001"/>
              <a:gd name="connsiteX5" fmla="*/ 3329798 w 10302817"/>
              <a:gd name="connsiteY5" fmla="*/ 0 h 6858001"/>
              <a:gd name="connsiteX0" fmla="*/ 3691603 w 10664622"/>
              <a:gd name="connsiteY0" fmla="*/ 0 h 6858001"/>
              <a:gd name="connsiteX1" fmla="*/ 10664622 w 10664622"/>
              <a:gd name="connsiteY1" fmla="*/ 1 h 6858001"/>
              <a:gd name="connsiteX2" fmla="*/ 10664622 w 10664622"/>
              <a:gd name="connsiteY2" fmla="*/ 6858001 h 6858001"/>
              <a:gd name="connsiteX3" fmla="*/ 4183307 w 10664622"/>
              <a:gd name="connsiteY3" fmla="*/ 6858001 h 6858001"/>
              <a:gd name="connsiteX4" fmla="*/ 0 w 10664622"/>
              <a:gd name="connsiteY4" fmla="*/ 2027208 h 6858001"/>
              <a:gd name="connsiteX5" fmla="*/ 3691603 w 10664622"/>
              <a:gd name="connsiteY5" fmla="*/ 0 h 6858001"/>
              <a:gd name="connsiteX0" fmla="*/ 7503472 w 14476491"/>
              <a:gd name="connsiteY0" fmla="*/ 0 h 6858001"/>
              <a:gd name="connsiteX1" fmla="*/ 14476491 w 14476491"/>
              <a:gd name="connsiteY1" fmla="*/ 1 h 6858001"/>
              <a:gd name="connsiteX2" fmla="*/ 14476491 w 14476491"/>
              <a:gd name="connsiteY2" fmla="*/ 6858001 h 6858001"/>
              <a:gd name="connsiteX3" fmla="*/ 7995176 w 14476491"/>
              <a:gd name="connsiteY3" fmla="*/ 6858001 h 6858001"/>
              <a:gd name="connsiteX4" fmla="*/ 0 w 14476491"/>
              <a:gd name="connsiteY4" fmla="*/ 4132054 h 6858001"/>
              <a:gd name="connsiteX5" fmla="*/ 7503472 w 14476491"/>
              <a:gd name="connsiteY5" fmla="*/ 0 h 6858001"/>
              <a:gd name="connsiteX0" fmla="*/ 7503472 w 14476491"/>
              <a:gd name="connsiteY0" fmla="*/ 0 h 6866627"/>
              <a:gd name="connsiteX1" fmla="*/ 14476491 w 14476491"/>
              <a:gd name="connsiteY1" fmla="*/ 1 h 6866627"/>
              <a:gd name="connsiteX2" fmla="*/ 14476491 w 14476491"/>
              <a:gd name="connsiteY2" fmla="*/ 6858001 h 6866627"/>
              <a:gd name="connsiteX3" fmla="*/ 4687249 w 14476491"/>
              <a:gd name="connsiteY3" fmla="*/ 6866627 h 6866627"/>
              <a:gd name="connsiteX4" fmla="*/ 0 w 14476491"/>
              <a:gd name="connsiteY4" fmla="*/ 4132054 h 6866627"/>
              <a:gd name="connsiteX5" fmla="*/ 7503472 w 14476491"/>
              <a:gd name="connsiteY5" fmla="*/ 0 h 6866627"/>
              <a:gd name="connsiteX0" fmla="*/ 7503472 w 14476491"/>
              <a:gd name="connsiteY0" fmla="*/ 0 h 6866627"/>
              <a:gd name="connsiteX1" fmla="*/ 14476491 w 14476491"/>
              <a:gd name="connsiteY1" fmla="*/ 1 h 6866627"/>
              <a:gd name="connsiteX2" fmla="*/ 14476491 w 14476491"/>
              <a:gd name="connsiteY2" fmla="*/ 6858001 h 6866627"/>
              <a:gd name="connsiteX3" fmla="*/ 4273757 w 14476491"/>
              <a:gd name="connsiteY3" fmla="*/ 6866627 h 6866627"/>
              <a:gd name="connsiteX4" fmla="*/ 0 w 14476491"/>
              <a:gd name="connsiteY4" fmla="*/ 4132054 h 6866627"/>
              <a:gd name="connsiteX5" fmla="*/ 7503472 w 14476491"/>
              <a:gd name="connsiteY5" fmla="*/ 0 h 6866627"/>
              <a:gd name="connsiteX0" fmla="*/ 7684373 w 14657392"/>
              <a:gd name="connsiteY0" fmla="*/ 0 h 6866627"/>
              <a:gd name="connsiteX1" fmla="*/ 14657392 w 14657392"/>
              <a:gd name="connsiteY1" fmla="*/ 1 h 6866627"/>
              <a:gd name="connsiteX2" fmla="*/ 14657392 w 14657392"/>
              <a:gd name="connsiteY2" fmla="*/ 6858001 h 6866627"/>
              <a:gd name="connsiteX3" fmla="*/ 4454658 w 14657392"/>
              <a:gd name="connsiteY3" fmla="*/ 6866627 h 6866627"/>
              <a:gd name="connsiteX4" fmla="*/ 0 w 14657392"/>
              <a:gd name="connsiteY4" fmla="*/ 4063043 h 6866627"/>
              <a:gd name="connsiteX5" fmla="*/ 7684373 w 14657392"/>
              <a:gd name="connsiteY5" fmla="*/ 0 h 6866627"/>
              <a:gd name="connsiteX0" fmla="*/ 8007414 w 14657392"/>
              <a:gd name="connsiteY0" fmla="*/ 0 h 6866627"/>
              <a:gd name="connsiteX1" fmla="*/ 14657392 w 14657392"/>
              <a:gd name="connsiteY1" fmla="*/ 1 h 6866627"/>
              <a:gd name="connsiteX2" fmla="*/ 14657392 w 14657392"/>
              <a:gd name="connsiteY2" fmla="*/ 6858001 h 6866627"/>
              <a:gd name="connsiteX3" fmla="*/ 4454658 w 14657392"/>
              <a:gd name="connsiteY3" fmla="*/ 6866627 h 6866627"/>
              <a:gd name="connsiteX4" fmla="*/ 0 w 14657392"/>
              <a:gd name="connsiteY4" fmla="*/ 4063043 h 6866627"/>
              <a:gd name="connsiteX5" fmla="*/ 8007414 w 14657392"/>
              <a:gd name="connsiteY5" fmla="*/ 0 h 6866627"/>
              <a:gd name="connsiteX0" fmla="*/ 7929884 w 14579862"/>
              <a:gd name="connsiteY0" fmla="*/ 0 h 6866627"/>
              <a:gd name="connsiteX1" fmla="*/ 14579862 w 14579862"/>
              <a:gd name="connsiteY1" fmla="*/ 1 h 6866627"/>
              <a:gd name="connsiteX2" fmla="*/ 14579862 w 14579862"/>
              <a:gd name="connsiteY2" fmla="*/ 6858001 h 6866627"/>
              <a:gd name="connsiteX3" fmla="*/ 4377128 w 14579862"/>
              <a:gd name="connsiteY3" fmla="*/ 6866627 h 6866627"/>
              <a:gd name="connsiteX4" fmla="*/ 0 w 14579862"/>
              <a:gd name="connsiteY4" fmla="*/ 4132054 h 6866627"/>
              <a:gd name="connsiteX5" fmla="*/ 7929884 w 14579862"/>
              <a:gd name="connsiteY5" fmla="*/ 0 h 6866627"/>
              <a:gd name="connsiteX0" fmla="*/ 7878197 w 14528175"/>
              <a:gd name="connsiteY0" fmla="*/ 0 h 6866627"/>
              <a:gd name="connsiteX1" fmla="*/ 14528175 w 14528175"/>
              <a:gd name="connsiteY1" fmla="*/ 1 h 6866627"/>
              <a:gd name="connsiteX2" fmla="*/ 14528175 w 14528175"/>
              <a:gd name="connsiteY2" fmla="*/ 6858001 h 6866627"/>
              <a:gd name="connsiteX3" fmla="*/ 4325441 w 14528175"/>
              <a:gd name="connsiteY3" fmla="*/ 6866627 h 6866627"/>
              <a:gd name="connsiteX4" fmla="*/ 0 w 14528175"/>
              <a:gd name="connsiteY4" fmla="*/ 4088922 h 6866627"/>
              <a:gd name="connsiteX5" fmla="*/ 7878197 w 14528175"/>
              <a:gd name="connsiteY5" fmla="*/ 0 h 6866627"/>
              <a:gd name="connsiteX0" fmla="*/ 7878197 w 14528175"/>
              <a:gd name="connsiteY0" fmla="*/ 0 h 6875254"/>
              <a:gd name="connsiteX1" fmla="*/ 14528175 w 14528175"/>
              <a:gd name="connsiteY1" fmla="*/ 1 h 6875254"/>
              <a:gd name="connsiteX2" fmla="*/ 14528175 w 14528175"/>
              <a:gd name="connsiteY2" fmla="*/ 6858001 h 6875254"/>
              <a:gd name="connsiteX3" fmla="*/ 4493421 w 14528175"/>
              <a:gd name="connsiteY3" fmla="*/ 6875254 h 6875254"/>
              <a:gd name="connsiteX4" fmla="*/ 0 w 14528175"/>
              <a:gd name="connsiteY4" fmla="*/ 4088922 h 6875254"/>
              <a:gd name="connsiteX5" fmla="*/ 7878197 w 14528175"/>
              <a:gd name="connsiteY5" fmla="*/ 0 h 6875254"/>
              <a:gd name="connsiteX0" fmla="*/ 7878197 w 14528175"/>
              <a:gd name="connsiteY0" fmla="*/ 0 h 6875254"/>
              <a:gd name="connsiteX1" fmla="*/ 14528175 w 14528175"/>
              <a:gd name="connsiteY1" fmla="*/ 1 h 6875254"/>
              <a:gd name="connsiteX2" fmla="*/ 14528175 w 14528175"/>
              <a:gd name="connsiteY2" fmla="*/ 6858001 h 6875254"/>
              <a:gd name="connsiteX3" fmla="*/ 4661403 w 14528175"/>
              <a:gd name="connsiteY3" fmla="*/ 6875254 h 6875254"/>
              <a:gd name="connsiteX4" fmla="*/ 0 w 14528175"/>
              <a:gd name="connsiteY4" fmla="*/ 4088922 h 6875254"/>
              <a:gd name="connsiteX5" fmla="*/ 7878197 w 14528175"/>
              <a:gd name="connsiteY5" fmla="*/ 0 h 6875254"/>
              <a:gd name="connsiteX0" fmla="*/ 7878197 w 14528175"/>
              <a:gd name="connsiteY0" fmla="*/ 0 h 6858001"/>
              <a:gd name="connsiteX1" fmla="*/ 14528175 w 14528175"/>
              <a:gd name="connsiteY1" fmla="*/ 1 h 6858001"/>
              <a:gd name="connsiteX2" fmla="*/ 14528175 w 14528175"/>
              <a:gd name="connsiteY2" fmla="*/ 6858001 h 6858001"/>
              <a:gd name="connsiteX3" fmla="*/ 4635561 w 14528175"/>
              <a:gd name="connsiteY3" fmla="*/ 6858001 h 6858001"/>
              <a:gd name="connsiteX4" fmla="*/ 0 w 14528175"/>
              <a:gd name="connsiteY4" fmla="*/ 4088922 h 6858001"/>
              <a:gd name="connsiteX5" fmla="*/ 7878197 w 14528175"/>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28175" h="6858001">
                <a:moveTo>
                  <a:pt x="7878197" y="0"/>
                </a:moveTo>
                <a:lnTo>
                  <a:pt x="14528175" y="1"/>
                </a:lnTo>
                <a:lnTo>
                  <a:pt x="14528175" y="6858001"/>
                </a:lnTo>
                <a:lnTo>
                  <a:pt x="4635561" y="6858001"/>
                </a:lnTo>
                <a:cubicBezTo>
                  <a:pt x="4606807" y="6852250"/>
                  <a:pt x="28754" y="4111926"/>
                  <a:pt x="0" y="4088922"/>
                </a:cubicBezTo>
                <a:lnTo>
                  <a:pt x="7878197" y="0"/>
                </a:lnTo>
                <a:close/>
              </a:path>
            </a:pathLst>
          </a:custGeom>
          <a:solidFill>
            <a:srgbClr val="AFABA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6C6D"/>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83544" y="262751"/>
            <a:ext cx="2243315" cy="1947569"/>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2" cy="6857999"/>
          </a:xfrm>
          <a:prstGeom prst="rect">
            <a:avLst/>
          </a:prstGeom>
        </p:spPr>
      </p:pic>
    </p:spTree>
    <p:extLst>
      <p:ext uri="{BB962C8B-B14F-4D97-AF65-F5344CB8AC3E}">
        <p14:creationId xmlns:p14="http://schemas.microsoft.com/office/powerpoint/2010/main" val="1173023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C9C34791-D1B7-41A1-9B8A-FEC744598E9C}" type="datetimeFigureOut">
              <a:rPr lang="en-US" smtClean="0"/>
              <a:t>1/7/19</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86148A65-F440-45D3-8599-327DDDD8559B}" type="slidenum">
              <a:rPr lang="en-US" smtClean="0"/>
              <a:t>‹#›</a:t>
            </a:fld>
            <a:endParaRPr lang="en-US"/>
          </a:p>
        </p:txBody>
      </p:sp>
    </p:spTree>
    <p:extLst>
      <p:ext uri="{BB962C8B-B14F-4D97-AF65-F5344CB8AC3E}">
        <p14:creationId xmlns:p14="http://schemas.microsoft.com/office/powerpoint/2010/main" val="3652405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9C34791-D1B7-41A1-9B8A-FEC744598E9C}" type="datetimeFigureOut">
              <a:rPr lang="en-US" smtClean="0"/>
              <a:t>1/7/19</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86148A65-F440-45D3-8599-327DDDD8559B}" type="slidenum">
              <a:rPr lang="en-US" smtClean="0"/>
              <a:t>‹#›</a:t>
            </a:fld>
            <a:endParaRPr lang="en-US"/>
          </a:p>
        </p:txBody>
      </p:sp>
    </p:spTree>
    <p:extLst>
      <p:ext uri="{BB962C8B-B14F-4D97-AF65-F5344CB8AC3E}">
        <p14:creationId xmlns:p14="http://schemas.microsoft.com/office/powerpoint/2010/main" val="4282761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499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mailto:Sueann-morrow@uiowa.edu"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6510" y="299459"/>
            <a:ext cx="2243315" cy="1947569"/>
          </a:xfrm>
          <a:prstGeom prst="rect">
            <a:avLst/>
          </a:prstGeom>
        </p:spPr>
      </p:pic>
      <p:sp>
        <p:nvSpPr>
          <p:cNvPr id="7" name="Subtitle 2"/>
          <p:cNvSpPr>
            <a:spLocks noGrp="1"/>
          </p:cNvSpPr>
          <p:nvPr>
            <p:ph type="subTitle" idx="4294967295"/>
          </p:nvPr>
        </p:nvSpPr>
        <p:spPr>
          <a:xfrm>
            <a:off x="4000441" y="4249480"/>
            <a:ext cx="7429559" cy="1340436"/>
          </a:xfrm>
          <a:prstGeom prst="rect">
            <a:avLst/>
          </a:prstGeom>
        </p:spPr>
        <p:txBody>
          <a:bodyPr>
            <a:noAutofit/>
          </a:bodyPr>
          <a:lstStyle/>
          <a:p>
            <a:pPr marL="0" indent="0" algn="l">
              <a:spcBef>
                <a:spcPts val="600"/>
              </a:spcBef>
              <a:buNone/>
            </a:pPr>
            <a:r>
              <a:rPr lang="en-US" sz="1600" dirty="0">
                <a:solidFill>
                  <a:srgbClr val="39413D"/>
                </a:solidFill>
                <a:latin typeface="Arial" panose="020B0604020202020204" pitchFamily="34" charset="0"/>
                <a:ea typeface="Open Sans" panose="020B0606030504020204" pitchFamily="34" charset="0"/>
                <a:cs typeface="Arial" panose="020B0604020202020204" pitchFamily="34" charset="0"/>
              </a:rPr>
              <a:t>Month Date, Year</a:t>
            </a:r>
          </a:p>
          <a:p>
            <a:pPr marL="0" indent="0" algn="l">
              <a:spcBef>
                <a:spcPts val="600"/>
              </a:spcBef>
              <a:buNone/>
            </a:pPr>
            <a:r>
              <a:rPr lang="en-US" sz="3200" cap="all" dirty="0">
                <a:solidFill>
                  <a:srgbClr val="39413D"/>
                </a:solidFill>
                <a:latin typeface="Arial" panose="020B0604020202020204" pitchFamily="34" charset="0"/>
                <a:ea typeface="Open Sans" panose="020B0606030504020204" pitchFamily="34" charset="0"/>
                <a:cs typeface="Arial" panose="020B0604020202020204" pitchFamily="34" charset="0"/>
              </a:rPr>
              <a:t>Disability Access </a:t>
            </a:r>
            <a:r>
              <a:rPr lang="en-US" sz="3200" b="1" cap="all" dirty="0">
                <a:solidFill>
                  <a:srgbClr val="015958"/>
                </a:solidFill>
                <a:latin typeface="Arial" panose="020B0604020202020204" pitchFamily="34" charset="0"/>
                <a:ea typeface="Open Sans" panose="020B0606030504020204" pitchFamily="34" charset="0"/>
                <a:cs typeface="Arial" panose="020B0604020202020204" pitchFamily="34" charset="0"/>
              </a:rPr>
              <a:t>Committee</a:t>
            </a:r>
          </a:p>
          <a:p>
            <a:pPr marL="0" indent="0" algn="l">
              <a:spcBef>
                <a:spcPts val="600"/>
              </a:spcBef>
              <a:buNone/>
            </a:pPr>
            <a:r>
              <a:rPr lang="en-US" sz="2000" dirty="0">
                <a:solidFill>
                  <a:srgbClr val="176C6D"/>
                </a:solidFill>
                <a:latin typeface="Arial" panose="020B0604020202020204" pitchFamily="34" charset="0"/>
                <a:ea typeface="Open Sans" panose="020B0606030504020204" pitchFamily="34" charset="0"/>
                <a:cs typeface="Arial" panose="020B0604020202020204" pitchFamily="34" charset="0"/>
              </a:rPr>
              <a:t>Dr. SueAnn Morrow, MFP Employment Services Specialist</a:t>
            </a:r>
          </a:p>
        </p:txBody>
      </p:sp>
    </p:spTree>
    <p:extLst>
      <p:ext uri="{BB962C8B-B14F-4D97-AF65-F5344CB8AC3E}">
        <p14:creationId xmlns:p14="http://schemas.microsoft.com/office/powerpoint/2010/main" val="2389717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30F606-56BF-1643-B566-8DB3CFA90E87}"/>
              </a:ext>
            </a:extLst>
          </p:cNvPr>
          <p:cNvSpPr txBox="1"/>
          <p:nvPr/>
        </p:nvSpPr>
        <p:spPr>
          <a:xfrm>
            <a:off x="3677920" y="2166758"/>
            <a:ext cx="9875520" cy="1446550"/>
          </a:xfrm>
          <a:prstGeom prst="rect">
            <a:avLst/>
          </a:prstGeom>
          <a:noFill/>
        </p:spPr>
        <p:txBody>
          <a:bodyPr wrap="square" rtlCol="0">
            <a:spAutoFit/>
          </a:bodyPr>
          <a:lstStyle/>
          <a:p>
            <a:pPr algn="ctr"/>
            <a:r>
              <a:rPr lang="en-US" sz="4400" dirty="0"/>
              <a:t>A Movement</a:t>
            </a:r>
          </a:p>
          <a:p>
            <a:pPr algn="ctr"/>
            <a:endParaRPr lang="en-US" sz="4400" dirty="0"/>
          </a:p>
        </p:txBody>
      </p:sp>
      <p:sp>
        <p:nvSpPr>
          <p:cNvPr id="3" name="TextBox 2">
            <a:extLst>
              <a:ext uri="{FF2B5EF4-FFF2-40B4-BE49-F238E27FC236}">
                <a16:creationId xmlns:a16="http://schemas.microsoft.com/office/drawing/2014/main" id="{312CAADF-75F9-3441-B4B9-E6E6FE0D63B4}"/>
              </a:ext>
            </a:extLst>
          </p:cNvPr>
          <p:cNvSpPr txBox="1"/>
          <p:nvPr/>
        </p:nvSpPr>
        <p:spPr>
          <a:xfrm>
            <a:off x="7396480" y="3290143"/>
            <a:ext cx="6360160" cy="646331"/>
          </a:xfrm>
          <a:prstGeom prst="rect">
            <a:avLst/>
          </a:prstGeom>
          <a:noFill/>
        </p:spPr>
        <p:txBody>
          <a:bodyPr wrap="square" rtlCol="0">
            <a:spAutoFit/>
          </a:bodyPr>
          <a:lstStyle/>
          <a:p>
            <a:pPr marL="571500" indent="-571500">
              <a:buClr>
                <a:schemeClr val="accent6">
                  <a:lumMod val="75000"/>
                </a:schemeClr>
              </a:buClr>
              <a:buSzPct val="150000"/>
              <a:buFont typeface="Wingdings" pitchFamily="2" charset="2"/>
              <a:buChar char="Ø"/>
            </a:pPr>
            <a:r>
              <a:rPr lang="en-US" sz="3600" dirty="0"/>
              <a:t>Early adopters</a:t>
            </a:r>
          </a:p>
        </p:txBody>
      </p:sp>
      <p:pic>
        <p:nvPicPr>
          <p:cNvPr id="8" name="Picture 7" descr="A close up of a bird&#13;&#10;&#13;&#10;Description automatically generated">
            <a:extLst>
              <a:ext uri="{FF2B5EF4-FFF2-40B4-BE49-F238E27FC236}">
                <a16:creationId xmlns:a16="http://schemas.microsoft.com/office/drawing/2014/main" id="{CCAC9270-8EDB-1948-98B4-151240F54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44097">
            <a:off x="66040" y="1348706"/>
            <a:ext cx="6360160" cy="4529205"/>
          </a:xfrm>
          <a:prstGeom prst="rect">
            <a:avLst/>
          </a:prstGeom>
        </p:spPr>
      </p:pic>
      <p:sp>
        <p:nvSpPr>
          <p:cNvPr id="2" name="TextBox 1">
            <a:extLst>
              <a:ext uri="{FF2B5EF4-FFF2-40B4-BE49-F238E27FC236}">
                <a16:creationId xmlns:a16="http://schemas.microsoft.com/office/drawing/2014/main" id="{23DA2A46-BCA3-D94E-A267-93B632D528BF}"/>
              </a:ext>
            </a:extLst>
          </p:cNvPr>
          <p:cNvSpPr txBox="1"/>
          <p:nvPr/>
        </p:nvSpPr>
        <p:spPr>
          <a:xfrm>
            <a:off x="4175760" y="793310"/>
            <a:ext cx="7823200" cy="1200329"/>
          </a:xfrm>
          <a:prstGeom prst="rect">
            <a:avLst/>
          </a:prstGeom>
          <a:noFill/>
        </p:spPr>
        <p:txBody>
          <a:bodyPr wrap="square" rtlCol="0">
            <a:spAutoFit/>
          </a:bodyPr>
          <a:lstStyle/>
          <a:p>
            <a:pPr algn="r"/>
            <a:r>
              <a:rPr lang="en-US" sz="7200" dirty="0"/>
              <a:t>Employment First</a:t>
            </a:r>
          </a:p>
        </p:txBody>
      </p:sp>
    </p:spTree>
    <p:extLst>
      <p:ext uri="{BB962C8B-B14F-4D97-AF65-F5344CB8AC3E}">
        <p14:creationId xmlns:p14="http://schemas.microsoft.com/office/powerpoint/2010/main" val="4291974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A2A46-BCA3-D94E-A267-93B632D528BF}"/>
              </a:ext>
            </a:extLst>
          </p:cNvPr>
          <p:cNvSpPr txBox="1"/>
          <p:nvPr/>
        </p:nvSpPr>
        <p:spPr>
          <a:xfrm>
            <a:off x="3312160" y="609600"/>
            <a:ext cx="7823200" cy="1200329"/>
          </a:xfrm>
          <a:prstGeom prst="rect">
            <a:avLst/>
          </a:prstGeom>
          <a:noFill/>
        </p:spPr>
        <p:txBody>
          <a:bodyPr wrap="square" rtlCol="0">
            <a:spAutoFit/>
          </a:bodyPr>
          <a:lstStyle/>
          <a:p>
            <a:r>
              <a:rPr lang="en-US" sz="7200" dirty="0"/>
              <a:t>Employment First</a:t>
            </a:r>
          </a:p>
        </p:txBody>
      </p:sp>
      <p:sp>
        <p:nvSpPr>
          <p:cNvPr id="4" name="TextBox 3">
            <a:extLst>
              <a:ext uri="{FF2B5EF4-FFF2-40B4-BE49-F238E27FC236}">
                <a16:creationId xmlns:a16="http://schemas.microsoft.com/office/drawing/2014/main" id="{EF30F606-56BF-1643-B566-8DB3CFA90E87}"/>
              </a:ext>
            </a:extLst>
          </p:cNvPr>
          <p:cNvSpPr txBox="1"/>
          <p:nvPr/>
        </p:nvSpPr>
        <p:spPr>
          <a:xfrm>
            <a:off x="2458720" y="2052320"/>
            <a:ext cx="9875520" cy="1446550"/>
          </a:xfrm>
          <a:prstGeom prst="rect">
            <a:avLst/>
          </a:prstGeom>
          <a:noFill/>
        </p:spPr>
        <p:txBody>
          <a:bodyPr wrap="square" rtlCol="0">
            <a:spAutoFit/>
          </a:bodyPr>
          <a:lstStyle/>
          <a:p>
            <a:pPr algn="ctr"/>
            <a:r>
              <a:rPr lang="en-US" sz="4400" dirty="0"/>
              <a:t>A Movement</a:t>
            </a:r>
          </a:p>
          <a:p>
            <a:pPr algn="ctr"/>
            <a:endParaRPr lang="en-US" sz="4400" dirty="0"/>
          </a:p>
        </p:txBody>
      </p:sp>
      <p:sp>
        <p:nvSpPr>
          <p:cNvPr id="3" name="TextBox 2">
            <a:extLst>
              <a:ext uri="{FF2B5EF4-FFF2-40B4-BE49-F238E27FC236}">
                <a16:creationId xmlns:a16="http://schemas.microsoft.com/office/drawing/2014/main" id="{312CAADF-75F9-3441-B4B9-E6E6FE0D63B4}"/>
              </a:ext>
            </a:extLst>
          </p:cNvPr>
          <p:cNvSpPr txBox="1"/>
          <p:nvPr/>
        </p:nvSpPr>
        <p:spPr>
          <a:xfrm>
            <a:off x="3312160" y="3291840"/>
            <a:ext cx="6360160" cy="769441"/>
          </a:xfrm>
          <a:prstGeom prst="rect">
            <a:avLst/>
          </a:prstGeom>
          <a:noFill/>
        </p:spPr>
        <p:txBody>
          <a:bodyPr wrap="square" rtlCol="0">
            <a:spAutoFit/>
          </a:bodyPr>
          <a:lstStyle/>
          <a:p>
            <a:pPr marL="571500" indent="-571500">
              <a:buClr>
                <a:schemeClr val="accent6">
                  <a:lumMod val="75000"/>
                </a:schemeClr>
              </a:buClr>
              <a:buSzPct val="150000"/>
              <a:buFont typeface="Wingdings" pitchFamily="2" charset="2"/>
              <a:buChar char="Ø"/>
            </a:pPr>
            <a:r>
              <a:rPr lang="en-US" sz="4400" dirty="0"/>
              <a:t>DOL-ODEP</a:t>
            </a:r>
          </a:p>
        </p:txBody>
      </p:sp>
      <p:sp>
        <p:nvSpPr>
          <p:cNvPr id="5" name="TextBox 4">
            <a:extLst>
              <a:ext uri="{FF2B5EF4-FFF2-40B4-BE49-F238E27FC236}">
                <a16:creationId xmlns:a16="http://schemas.microsoft.com/office/drawing/2014/main" id="{7422C17C-A613-F746-9074-174308564260}"/>
              </a:ext>
            </a:extLst>
          </p:cNvPr>
          <p:cNvSpPr txBox="1"/>
          <p:nvPr/>
        </p:nvSpPr>
        <p:spPr>
          <a:xfrm rot="20643851">
            <a:off x="776577" y="4347189"/>
            <a:ext cx="11616087" cy="1200329"/>
          </a:xfrm>
          <a:prstGeom prst="rect">
            <a:avLst/>
          </a:prstGeom>
          <a:noFill/>
        </p:spPr>
        <p:txBody>
          <a:bodyPr wrap="square" rtlCol="0">
            <a:spAutoFit/>
          </a:bodyPr>
          <a:lstStyle/>
          <a:p>
            <a:r>
              <a:rPr lang="en-US" sz="3600" dirty="0">
                <a:solidFill>
                  <a:srgbClr val="FF0000"/>
                </a:solidFill>
              </a:rPr>
              <a:t>Employment First State Leadership Mentoring Project:</a:t>
            </a:r>
          </a:p>
          <a:p>
            <a:pPr algn="ctr"/>
            <a:r>
              <a:rPr lang="en-US" sz="3600" dirty="0">
                <a:solidFill>
                  <a:srgbClr val="FF0000"/>
                </a:solidFill>
              </a:rPr>
              <a:t>EFSLMP</a:t>
            </a:r>
          </a:p>
        </p:txBody>
      </p:sp>
    </p:spTree>
    <p:extLst>
      <p:ext uri="{BB962C8B-B14F-4D97-AF65-F5344CB8AC3E}">
        <p14:creationId xmlns:p14="http://schemas.microsoft.com/office/powerpoint/2010/main" val="2361595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3A6A05-6BF6-1943-84DC-A1C891946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169" y="770021"/>
            <a:ext cx="7459918" cy="6087979"/>
          </a:xfrm>
          <a:prstGeom prst="rect">
            <a:avLst/>
          </a:prstGeom>
        </p:spPr>
      </p:pic>
      <p:sp>
        <p:nvSpPr>
          <p:cNvPr id="2" name="TextBox 1">
            <a:extLst>
              <a:ext uri="{FF2B5EF4-FFF2-40B4-BE49-F238E27FC236}">
                <a16:creationId xmlns:a16="http://schemas.microsoft.com/office/drawing/2014/main" id="{23DA2A46-BCA3-D94E-A267-93B632D528BF}"/>
              </a:ext>
            </a:extLst>
          </p:cNvPr>
          <p:cNvSpPr txBox="1"/>
          <p:nvPr/>
        </p:nvSpPr>
        <p:spPr>
          <a:xfrm>
            <a:off x="577517" y="0"/>
            <a:ext cx="11614484" cy="2308324"/>
          </a:xfrm>
          <a:prstGeom prst="rect">
            <a:avLst/>
          </a:prstGeom>
          <a:noFill/>
        </p:spPr>
        <p:txBody>
          <a:bodyPr wrap="square" rtlCol="0">
            <a:spAutoFit/>
          </a:bodyPr>
          <a:lstStyle/>
          <a:p>
            <a:r>
              <a:rPr lang="en-US" sz="7200" dirty="0"/>
              <a:t>Employment First: </a:t>
            </a:r>
            <a:r>
              <a:rPr lang="en-US" sz="3600" dirty="0"/>
              <a:t>A Requirement</a:t>
            </a:r>
          </a:p>
          <a:p>
            <a:endParaRPr lang="en-US" sz="7200" dirty="0"/>
          </a:p>
        </p:txBody>
      </p:sp>
    </p:spTree>
    <p:extLst>
      <p:ext uri="{BB962C8B-B14F-4D97-AF65-F5344CB8AC3E}">
        <p14:creationId xmlns:p14="http://schemas.microsoft.com/office/powerpoint/2010/main" val="907136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A612F0-2603-3342-B761-4A07013D01C5}"/>
              </a:ext>
            </a:extLst>
          </p:cNvPr>
          <p:cNvSpPr txBox="1"/>
          <p:nvPr/>
        </p:nvSpPr>
        <p:spPr>
          <a:xfrm>
            <a:off x="4235899" y="571260"/>
            <a:ext cx="7515606" cy="1200329"/>
          </a:xfrm>
          <a:prstGeom prst="rect">
            <a:avLst/>
          </a:prstGeom>
          <a:noFill/>
        </p:spPr>
        <p:txBody>
          <a:bodyPr wrap="square" rtlCol="0">
            <a:spAutoFit/>
          </a:bodyPr>
          <a:lstStyle/>
          <a:p>
            <a:r>
              <a:rPr lang="en-US" sz="7200" i="1" dirty="0"/>
              <a:t>Employment First</a:t>
            </a:r>
          </a:p>
        </p:txBody>
      </p:sp>
      <p:sp>
        <p:nvSpPr>
          <p:cNvPr id="3" name="TextBox 2">
            <a:extLst>
              <a:ext uri="{FF2B5EF4-FFF2-40B4-BE49-F238E27FC236}">
                <a16:creationId xmlns:a16="http://schemas.microsoft.com/office/drawing/2014/main" id="{B9093121-0BF9-ED4E-BD37-B666F7EED56B}"/>
              </a:ext>
            </a:extLst>
          </p:cNvPr>
          <p:cNvSpPr txBox="1"/>
          <p:nvPr/>
        </p:nvSpPr>
        <p:spPr>
          <a:xfrm>
            <a:off x="3960949" y="2123440"/>
            <a:ext cx="6968226" cy="3170099"/>
          </a:xfrm>
          <a:prstGeom prst="rect">
            <a:avLst/>
          </a:prstGeom>
          <a:noFill/>
        </p:spPr>
        <p:txBody>
          <a:bodyPr wrap="square" rtlCol="0">
            <a:spAutoFit/>
          </a:bodyPr>
          <a:lstStyle/>
          <a:p>
            <a:pPr algn="ctr"/>
            <a:r>
              <a:rPr lang="en-US" sz="4000" dirty="0"/>
              <a:t>A  Philosophy,</a:t>
            </a:r>
          </a:p>
          <a:p>
            <a:pPr algn="ctr"/>
            <a:r>
              <a:rPr lang="en-US" sz="4000" dirty="0"/>
              <a:t>A Movement, </a:t>
            </a:r>
          </a:p>
          <a:p>
            <a:pPr algn="ctr"/>
            <a:r>
              <a:rPr lang="en-US" sz="4000" dirty="0"/>
              <a:t>&amp; </a:t>
            </a:r>
          </a:p>
          <a:p>
            <a:pPr algn="ctr"/>
            <a:r>
              <a:rPr lang="en-US" sz="4000" dirty="0"/>
              <a:t>Sometimes</a:t>
            </a:r>
          </a:p>
          <a:p>
            <a:pPr algn="ctr"/>
            <a:r>
              <a:rPr lang="en-US" sz="4000" dirty="0"/>
              <a:t> A Policy, Directive or Law</a:t>
            </a:r>
          </a:p>
        </p:txBody>
      </p:sp>
    </p:spTree>
    <p:extLst>
      <p:ext uri="{BB962C8B-B14F-4D97-AF65-F5344CB8AC3E}">
        <p14:creationId xmlns:p14="http://schemas.microsoft.com/office/powerpoint/2010/main" val="154245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3265714" y="4180114"/>
            <a:ext cx="8716377" cy="10388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600"/>
              </a:spcBef>
              <a:buFont typeface="Arial" panose="020B0604020202020204" pitchFamily="34" charset="0"/>
              <a:buNone/>
            </a:pPr>
            <a:r>
              <a:rPr lang="en-US" sz="4000" b="1" cap="all" dirty="0">
                <a:solidFill>
                  <a:srgbClr val="015958"/>
                </a:solidFill>
                <a:latin typeface="Arial" panose="020B0604020202020204" pitchFamily="34" charset="0"/>
                <a:ea typeface="Open Sans" panose="020B0606030504020204" pitchFamily="34" charset="0"/>
                <a:cs typeface="Arial" panose="020B0604020202020204" pitchFamily="34" charset="0"/>
              </a:rPr>
              <a:t>Thank you</a:t>
            </a:r>
          </a:p>
          <a:p>
            <a:pPr marL="0" indent="0" algn="r">
              <a:spcBef>
                <a:spcPts val="600"/>
              </a:spcBef>
              <a:buFont typeface="Arial" panose="020B0604020202020204" pitchFamily="34" charset="0"/>
              <a:buNone/>
            </a:pPr>
            <a:r>
              <a:rPr lang="en-US" sz="4000" b="1" cap="all" dirty="0">
                <a:solidFill>
                  <a:srgbClr val="015958"/>
                </a:solidFill>
                <a:latin typeface="Arial" panose="020B0604020202020204" pitchFamily="34" charset="0"/>
                <a:ea typeface="Open Sans" panose="020B0606030504020204" pitchFamily="34" charset="0"/>
                <a:cs typeface="Arial" panose="020B0604020202020204" pitchFamily="34" charset="0"/>
              </a:rPr>
              <a:t>Sueann Morrow</a:t>
            </a:r>
          </a:p>
          <a:p>
            <a:pPr marL="0" indent="0" algn="r">
              <a:spcBef>
                <a:spcPts val="600"/>
              </a:spcBef>
              <a:buFont typeface="Arial" panose="020B0604020202020204" pitchFamily="34" charset="0"/>
              <a:buNone/>
            </a:pPr>
            <a:r>
              <a:rPr lang="en-US" sz="4000" b="1" cap="all" dirty="0">
                <a:solidFill>
                  <a:srgbClr val="015958"/>
                </a:solidFill>
                <a:latin typeface="Arial" panose="020B0604020202020204" pitchFamily="34" charset="0"/>
                <a:ea typeface="Open Sans" panose="020B0606030504020204" pitchFamily="34" charset="0"/>
                <a:cs typeface="Arial" panose="020B0604020202020204" pitchFamily="34" charset="0"/>
                <a:hlinkClick r:id="rId3"/>
              </a:rPr>
              <a:t>Sueann-morrow@uiowa.edu</a:t>
            </a:r>
            <a:endParaRPr lang="en-US" sz="4000" b="1" cap="all" dirty="0">
              <a:solidFill>
                <a:srgbClr val="015958"/>
              </a:solidFill>
              <a:latin typeface="Arial" panose="020B0604020202020204" pitchFamily="34" charset="0"/>
              <a:ea typeface="Open Sans" panose="020B0606030504020204" pitchFamily="34" charset="0"/>
              <a:cs typeface="Arial" panose="020B0604020202020204" pitchFamily="34" charset="0"/>
            </a:endParaRPr>
          </a:p>
          <a:p>
            <a:pPr marL="0" indent="0" algn="r">
              <a:spcBef>
                <a:spcPts val="600"/>
              </a:spcBef>
              <a:buFont typeface="Arial" panose="020B0604020202020204" pitchFamily="34" charset="0"/>
              <a:buNone/>
            </a:pPr>
            <a:r>
              <a:rPr lang="en-US" sz="4000" b="1" cap="all" dirty="0">
                <a:solidFill>
                  <a:srgbClr val="015958"/>
                </a:solidFill>
                <a:latin typeface="Arial" panose="020B0604020202020204" pitchFamily="34" charset="0"/>
                <a:ea typeface="Open Sans" panose="020B0606030504020204" pitchFamily="34" charset="0"/>
                <a:cs typeface="Arial" panose="020B0604020202020204" pitchFamily="34" charset="0"/>
              </a:rPr>
              <a:t>319-430-8710</a:t>
            </a:r>
          </a:p>
        </p:txBody>
      </p:sp>
    </p:spTree>
    <p:extLst>
      <p:ext uri="{BB962C8B-B14F-4D97-AF65-F5344CB8AC3E}">
        <p14:creationId xmlns:p14="http://schemas.microsoft.com/office/powerpoint/2010/main" val="3590253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B36612-1216-C54F-96E5-DA019FB53AA7}"/>
              </a:ext>
            </a:extLst>
          </p:cNvPr>
          <p:cNvSpPr txBox="1"/>
          <p:nvPr/>
        </p:nvSpPr>
        <p:spPr>
          <a:xfrm>
            <a:off x="563588" y="165327"/>
            <a:ext cx="8409215" cy="923330"/>
          </a:xfrm>
          <a:prstGeom prst="rect">
            <a:avLst/>
          </a:prstGeom>
          <a:noFill/>
        </p:spPr>
        <p:txBody>
          <a:bodyPr wrap="square" rtlCol="0">
            <a:spAutoFit/>
          </a:bodyPr>
          <a:lstStyle/>
          <a:p>
            <a:r>
              <a:rPr lang="en-US" sz="5400" dirty="0"/>
              <a:t>Employment First</a:t>
            </a:r>
          </a:p>
        </p:txBody>
      </p:sp>
      <p:pic>
        <p:nvPicPr>
          <p:cNvPr id="4" name="Picture 3">
            <a:extLst>
              <a:ext uri="{FF2B5EF4-FFF2-40B4-BE49-F238E27FC236}">
                <a16:creationId xmlns:a16="http://schemas.microsoft.com/office/drawing/2014/main" id="{5820D717-B7A5-7641-A1A8-FAAD9A358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12" y="2774388"/>
            <a:ext cx="4123788" cy="3777737"/>
          </a:xfrm>
          <a:prstGeom prst="rect">
            <a:avLst/>
          </a:prstGeom>
        </p:spPr>
      </p:pic>
      <p:pic>
        <p:nvPicPr>
          <p:cNvPr id="6" name="Picture 5">
            <a:extLst>
              <a:ext uri="{FF2B5EF4-FFF2-40B4-BE49-F238E27FC236}">
                <a16:creationId xmlns:a16="http://schemas.microsoft.com/office/drawing/2014/main" id="{AE58A59B-001B-6445-BD64-83F60C6BB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8846">
            <a:off x="7439926" y="3721388"/>
            <a:ext cx="4226889" cy="2520079"/>
          </a:xfrm>
          <a:prstGeom prst="rect">
            <a:avLst/>
          </a:prstGeom>
        </p:spPr>
      </p:pic>
      <p:pic>
        <p:nvPicPr>
          <p:cNvPr id="7" name="Picture 6" descr="Iowa Employment 1st emblazoned over the State of Iowa flag" title="Cover graphic 2">
            <a:extLst>
              <a:ext uri="{FF2B5EF4-FFF2-40B4-BE49-F238E27FC236}">
                <a16:creationId xmlns:a16="http://schemas.microsoft.com/office/drawing/2014/main" id="{B362C840-E779-9B43-8392-3AF97056242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923224" y="1088657"/>
            <a:ext cx="4712776" cy="2975343"/>
          </a:xfrm>
          <a:prstGeom prst="rect">
            <a:avLst/>
          </a:prstGeom>
          <a:noFill/>
          <a:ln>
            <a:noFill/>
          </a:ln>
        </p:spPr>
      </p:pic>
    </p:spTree>
    <p:extLst>
      <p:ext uri="{BB962C8B-B14F-4D97-AF65-F5344CB8AC3E}">
        <p14:creationId xmlns:p14="http://schemas.microsoft.com/office/powerpoint/2010/main" val="2606010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A612F0-2603-3342-B761-4A07013D01C5}"/>
              </a:ext>
            </a:extLst>
          </p:cNvPr>
          <p:cNvSpPr txBox="1"/>
          <p:nvPr/>
        </p:nvSpPr>
        <p:spPr>
          <a:xfrm>
            <a:off x="4235899" y="571260"/>
            <a:ext cx="7515606" cy="1200329"/>
          </a:xfrm>
          <a:prstGeom prst="rect">
            <a:avLst/>
          </a:prstGeom>
          <a:noFill/>
        </p:spPr>
        <p:txBody>
          <a:bodyPr wrap="square" rtlCol="0">
            <a:spAutoFit/>
          </a:bodyPr>
          <a:lstStyle/>
          <a:p>
            <a:r>
              <a:rPr lang="en-US" sz="7200" i="1" dirty="0"/>
              <a:t>Employment First</a:t>
            </a:r>
          </a:p>
        </p:txBody>
      </p:sp>
      <p:sp>
        <p:nvSpPr>
          <p:cNvPr id="3" name="TextBox 2">
            <a:extLst>
              <a:ext uri="{FF2B5EF4-FFF2-40B4-BE49-F238E27FC236}">
                <a16:creationId xmlns:a16="http://schemas.microsoft.com/office/drawing/2014/main" id="{B9093121-0BF9-ED4E-BD37-B666F7EED56B}"/>
              </a:ext>
            </a:extLst>
          </p:cNvPr>
          <p:cNvSpPr txBox="1"/>
          <p:nvPr/>
        </p:nvSpPr>
        <p:spPr>
          <a:xfrm>
            <a:off x="3960949" y="2123440"/>
            <a:ext cx="6968226" cy="3170099"/>
          </a:xfrm>
          <a:prstGeom prst="rect">
            <a:avLst/>
          </a:prstGeom>
          <a:noFill/>
        </p:spPr>
        <p:txBody>
          <a:bodyPr wrap="square" rtlCol="0">
            <a:spAutoFit/>
          </a:bodyPr>
          <a:lstStyle/>
          <a:p>
            <a:pPr algn="ctr"/>
            <a:r>
              <a:rPr lang="en-US" sz="4000" dirty="0"/>
              <a:t>A  Philosophy,</a:t>
            </a:r>
          </a:p>
          <a:p>
            <a:pPr algn="ctr"/>
            <a:r>
              <a:rPr lang="en-US" sz="4000" dirty="0"/>
              <a:t>A Movement, </a:t>
            </a:r>
          </a:p>
          <a:p>
            <a:pPr algn="ctr"/>
            <a:r>
              <a:rPr lang="en-US" sz="4000" dirty="0"/>
              <a:t>&amp; </a:t>
            </a:r>
          </a:p>
          <a:p>
            <a:pPr algn="ctr"/>
            <a:r>
              <a:rPr lang="en-US" sz="4000" dirty="0"/>
              <a:t>Sometimes</a:t>
            </a:r>
          </a:p>
          <a:p>
            <a:pPr algn="ctr"/>
            <a:r>
              <a:rPr lang="en-US" sz="4000" dirty="0"/>
              <a:t> A Policy, Directive or Law</a:t>
            </a:r>
          </a:p>
        </p:txBody>
      </p:sp>
    </p:spTree>
    <p:extLst>
      <p:ext uri="{BB962C8B-B14F-4D97-AF65-F5344CB8AC3E}">
        <p14:creationId xmlns:p14="http://schemas.microsoft.com/office/powerpoint/2010/main" val="2225007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8D7371-A26D-BD42-B87D-7233492A3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627" y="1549953"/>
            <a:ext cx="5595257" cy="4476205"/>
          </a:xfrm>
          <a:prstGeom prst="rect">
            <a:avLst/>
          </a:prstGeom>
        </p:spPr>
      </p:pic>
      <p:sp>
        <p:nvSpPr>
          <p:cNvPr id="2" name="TextBox 1">
            <a:extLst>
              <a:ext uri="{FF2B5EF4-FFF2-40B4-BE49-F238E27FC236}">
                <a16:creationId xmlns:a16="http://schemas.microsoft.com/office/drawing/2014/main" id="{76D83186-B6F1-BC4E-8DEC-96F90353C272}"/>
              </a:ext>
            </a:extLst>
          </p:cNvPr>
          <p:cNvSpPr txBox="1"/>
          <p:nvPr/>
        </p:nvSpPr>
        <p:spPr>
          <a:xfrm>
            <a:off x="2416628" y="349624"/>
            <a:ext cx="9470571" cy="1200329"/>
          </a:xfrm>
          <a:prstGeom prst="rect">
            <a:avLst/>
          </a:prstGeom>
          <a:noFill/>
        </p:spPr>
        <p:txBody>
          <a:bodyPr wrap="square" rtlCol="0">
            <a:spAutoFit/>
          </a:bodyPr>
          <a:lstStyle/>
          <a:p>
            <a:pPr algn="ctr"/>
            <a:r>
              <a:rPr lang="en-US" sz="7200" dirty="0">
                <a:latin typeface="+mj-lt"/>
              </a:rPr>
              <a:t>Long Time Coming</a:t>
            </a:r>
          </a:p>
        </p:txBody>
      </p:sp>
      <p:sp>
        <p:nvSpPr>
          <p:cNvPr id="9" name="TextBox 8">
            <a:extLst>
              <a:ext uri="{FF2B5EF4-FFF2-40B4-BE49-F238E27FC236}">
                <a16:creationId xmlns:a16="http://schemas.microsoft.com/office/drawing/2014/main" id="{B06249DD-92B0-894B-8BBD-BD17C426D054}"/>
              </a:ext>
            </a:extLst>
          </p:cNvPr>
          <p:cNvSpPr txBox="1"/>
          <p:nvPr/>
        </p:nvSpPr>
        <p:spPr>
          <a:xfrm>
            <a:off x="489858" y="3163836"/>
            <a:ext cx="7870370" cy="2862322"/>
          </a:xfrm>
          <a:prstGeom prst="rect">
            <a:avLst/>
          </a:prstGeom>
          <a:noFill/>
        </p:spPr>
        <p:txBody>
          <a:bodyPr wrap="square" rtlCol="0">
            <a:spAutoFit/>
          </a:bodyPr>
          <a:lstStyle/>
          <a:p>
            <a:r>
              <a:rPr lang="en-US" sz="6000" dirty="0"/>
              <a:t>Federal Legislation</a:t>
            </a:r>
          </a:p>
          <a:p>
            <a:r>
              <a:rPr lang="en-US" sz="6000" dirty="0"/>
              <a:t>Policy Guidance</a:t>
            </a:r>
          </a:p>
          <a:p>
            <a:r>
              <a:rPr lang="en-US" sz="6000" dirty="0"/>
              <a:t>Legal Interpretations</a:t>
            </a:r>
          </a:p>
        </p:txBody>
      </p:sp>
    </p:spTree>
    <p:extLst>
      <p:ext uri="{BB962C8B-B14F-4D97-AF65-F5344CB8AC3E}">
        <p14:creationId xmlns:p14="http://schemas.microsoft.com/office/powerpoint/2010/main" val="4080101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83186-B6F1-BC4E-8DEC-96F90353C272}"/>
              </a:ext>
            </a:extLst>
          </p:cNvPr>
          <p:cNvSpPr txBox="1"/>
          <p:nvPr/>
        </p:nvSpPr>
        <p:spPr>
          <a:xfrm>
            <a:off x="0" y="644429"/>
            <a:ext cx="3651467" cy="167660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6000" dirty="0">
                <a:latin typeface="+mj-lt"/>
                <a:ea typeface="+mj-ea"/>
                <a:cs typeface="+mj-cs"/>
              </a:rPr>
              <a:t>Why?</a:t>
            </a:r>
          </a:p>
        </p:txBody>
      </p:sp>
      <p:pic>
        <p:nvPicPr>
          <p:cNvPr id="6" name="Picture 5" descr="A picture containing LEGO, building, toy&#13;&#10;&#13;&#10;Description automatically generated">
            <a:extLst>
              <a:ext uri="{FF2B5EF4-FFF2-40B4-BE49-F238E27FC236}">
                <a16:creationId xmlns:a16="http://schemas.microsoft.com/office/drawing/2014/main" id="{364EED9C-D6C6-554F-93B7-73E7395A358D}"/>
              </a:ext>
            </a:extLst>
          </p:cNvPr>
          <p:cNvPicPr>
            <a:picLocks noChangeAspect="1"/>
          </p:cNvPicPr>
          <p:nvPr/>
        </p:nvPicPr>
        <p:blipFill rotWithShape="1">
          <a:blip r:embed="rId3">
            <a:extLst>
              <a:ext uri="{28A0092B-C50C-407E-A947-70E740481C1C}">
                <a14:useLocalDpi xmlns:a14="http://schemas.microsoft.com/office/drawing/2010/main" val="0"/>
              </a:ext>
            </a:extLst>
          </a:blip>
          <a:srcRect l="9863" r="7537"/>
          <a:stretch/>
        </p:blipFill>
        <p:spPr>
          <a:xfrm rot="20785067">
            <a:off x="5467651" y="171449"/>
            <a:ext cx="6154260" cy="5588000"/>
          </a:xfrm>
          <a:prstGeom prst="rect">
            <a:avLst/>
          </a:prstGeom>
          <a:effectLst/>
        </p:spPr>
      </p:pic>
      <p:sp>
        <p:nvSpPr>
          <p:cNvPr id="4" name="TextBox 3">
            <a:extLst>
              <a:ext uri="{FF2B5EF4-FFF2-40B4-BE49-F238E27FC236}">
                <a16:creationId xmlns:a16="http://schemas.microsoft.com/office/drawing/2014/main" id="{D7173F15-1272-F141-9D86-C996FF1B7DFC}"/>
              </a:ext>
            </a:extLst>
          </p:cNvPr>
          <p:cNvSpPr txBox="1"/>
          <p:nvPr/>
        </p:nvSpPr>
        <p:spPr>
          <a:xfrm>
            <a:off x="177800" y="2965450"/>
            <a:ext cx="6985000" cy="3785419"/>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4800" dirty="0"/>
              <a:t>Olmstead of 1999</a:t>
            </a:r>
          </a:p>
          <a:p>
            <a:pPr indent="-228600" defTabSz="914400">
              <a:lnSpc>
                <a:spcPct val="90000"/>
              </a:lnSpc>
              <a:spcAft>
                <a:spcPts val="600"/>
              </a:spcAft>
              <a:buFont typeface="Arial" panose="020B0604020202020204" pitchFamily="34" charset="0"/>
              <a:buChar char="•"/>
            </a:pPr>
            <a:r>
              <a:rPr lang="en-US" sz="4800" dirty="0"/>
              <a:t>CMS-–HCBS Changes</a:t>
            </a:r>
          </a:p>
          <a:p>
            <a:pPr indent="-228600" defTabSz="9144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074868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83186-B6F1-BC4E-8DEC-96F90353C272}"/>
              </a:ext>
            </a:extLst>
          </p:cNvPr>
          <p:cNvSpPr txBox="1"/>
          <p:nvPr/>
        </p:nvSpPr>
        <p:spPr>
          <a:xfrm>
            <a:off x="5056095" y="349624"/>
            <a:ext cx="4894730" cy="1200329"/>
          </a:xfrm>
          <a:prstGeom prst="rect">
            <a:avLst/>
          </a:prstGeom>
          <a:noFill/>
        </p:spPr>
        <p:txBody>
          <a:bodyPr wrap="square" rtlCol="0">
            <a:spAutoFit/>
          </a:bodyPr>
          <a:lstStyle/>
          <a:p>
            <a:pPr algn="ctr"/>
            <a:r>
              <a:rPr lang="en-US" sz="7200" dirty="0">
                <a:latin typeface="+mj-lt"/>
              </a:rPr>
              <a:t>Why?</a:t>
            </a:r>
          </a:p>
        </p:txBody>
      </p:sp>
      <p:sp>
        <p:nvSpPr>
          <p:cNvPr id="6" name="TextBox 5">
            <a:extLst>
              <a:ext uri="{FF2B5EF4-FFF2-40B4-BE49-F238E27FC236}">
                <a16:creationId xmlns:a16="http://schemas.microsoft.com/office/drawing/2014/main" id="{A84A337C-B353-9642-80AD-FBC14CBBC682}"/>
              </a:ext>
            </a:extLst>
          </p:cNvPr>
          <p:cNvSpPr txBox="1"/>
          <p:nvPr/>
        </p:nvSpPr>
        <p:spPr>
          <a:xfrm>
            <a:off x="7297270" y="3113935"/>
            <a:ext cx="4894730" cy="2862322"/>
          </a:xfrm>
          <a:prstGeom prst="rect">
            <a:avLst/>
          </a:prstGeom>
          <a:noFill/>
        </p:spPr>
        <p:txBody>
          <a:bodyPr wrap="square" rtlCol="0">
            <a:spAutoFit/>
          </a:bodyPr>
          <a:lstStyle/>
          <a:p>
            <a:pPr marL="685800" indent="-685800">
              <a:buFont typeface="Wingdings" pitchFamily="2" charset="2"/>
              <a:buChar char="Ø"/>
            </a:pPr>
            <a:r>
              <a:rPr lang="en-US" sz="5400" dirty="0">
                <a:solidFill>
                  <a:srgbClr val="FF0000"/>
                </a:solidFill>
              </a:rPr>
              <a:t>IDEA</a:t>
            </a:r>
          </a:p>
          <a:p>
            <a:pPr marL="685800" indent="-685800">
              <a:buFont typeface="Wingdings" pitchFamily="2" charset="2"/>
              <a:buChar char="Ø"/>
            </a:pPr>
            <a:r>
              <a:rPr lang="en-US" sz="5400" dirty="0">
                <a:solidFill>
                  <a:srgbClr val="FF0000"/>
                </a:solidFill>
              </a:rPr>
              <a:t>Rehab Act</a:t>
            </a:r>
          </a:p>
          <a:p>
            <a:pPr marL="685800" indent="-685800">
              <a:buFont typeface="Wingdings" pitchFamily="2" charset="2"/>
              <a:buChar char="Ø"/>
            </a:pPr>
            <a:r>
              <a:rPr lang="en-US" sz="5400" dirty="0">
                <a:solidFill>
                  <a:srgbClr val="FF0000"/>
                </a:solidFill>
              </a:rPr>
              <a:t>WIOA</a:t>
            </a:r>
          </a:p>
          <a:p>
            <a:endParaRPr lang="en-US" dirty="0"/>
          </a:p>
        </p:txBody>
      </p:sp>
      <p:pic>
        <p:nvPicPr>
          <p:cNvPr id="5" name="Picture 4">
            <a:extLst>
              <a:ext uri="{FF2B5EF4-FFF2-40B4-BE49-F238E27FC236}">
                <a16:creationId xmlns:a16="http://schemas.microsoft.com/office/drawing/2014/main" id="{FB718BE6-16AA-EC4E-A805-02920728D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629400" cy="6858000"/>
          </a:xfrm>
          <a:prstGeom prst="rect">
            <a:avLst/>
          </a:prstGeom>
        </p:spPr>
      </p:pic>
    </p:spTree>
    <p:extLst>
      <p:ext uri="{BB962C8B-B14F-4D97-AF65-F5344CB8AC3E}">
        <p14:creationId xmlns:p14="http://schemas.microsoft.com/office/powerpoint/2010/main" val="1185300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A2A46-BCA3-D94E-A267-93B632D528BF}"/>
              </a:ext>
            </a:extLst>
          </p:cNvPr>
          <p:cNvSpPr txBox="1"/>
          <p:nvPr/>
        </p:nvSpPr>
        <p:spPr>
          <a:xfrm>
            <a:off x="3312160" y="609600"/>
            <a:ext cx="7823200" cy="1200329"/>
          </a:xfrm>
          <a:prstGeom prst="rect">
            <a:avLst/>
          </a:prstGeom>
          <a:noFill/>
        </p:spPr>
        <p:txBody>
          <a:bodyPr wrap="square" rtlCol="0">
            <a:spAutoFit/>
          </a:bodyPr>
          <a:lstStyle/>
          <a:p>
            <a:r>
              <a:rPr lang="en-US" sz="7200" dirty="0"/>
              <a:t>Employment First</a:t>
            </a:r>
          </a:p>
        </p:txBody>
      </p:sp>
      <p:sp>
        <p:nvSpPr>
          <p:cNvPr id="4" name="TextBox 3">
            <a:extLst>
              <a:ext uri="{FF2B5EF4-FFF2-40B4-BE49-F238E27FC236}">
                <a16:creationId xmlns:a16="http://schemas.microsoft.com/office/drawing/2014/main" id="{EF30F606-56BF-1643-B566-8DB3CFA90E87}"/>
              </a:ext>
            </a:extLst>
          </p:cNvPr>
          <p:cNvSpPr txBox="1"/>
          <p:nvPr/>
        </p:nvSpPr>
        <p:spPr>
          <a:xfrm>
            <a:off x="2641600" y="1991360"/>
            <a:ext cx="8879840" cy="2308324"/>
          </a:xfrm>
          <a:prstGeom prst="rect">
            <a:avLst/>
          </a:prstGeom>
          <a:noFill/>
        </p:spPr>
        <p:txBody>
          <a:bodyPr wrap="square" rtlCol="0">
            <a:spAutoFit/>
          </a:bodyPr>
          <a:lstStyle/>
          <a:p>
            <a:r>
              <a:rPr lang="en-US" sz="3600" dirty="0"/>
              <a:t>Employment in the general workforce should be the first and preferred option for individuals with disabilities receiving assistance from publicly funded systems. </a:t>
            </a:r>
          </a:p>
        </p:txBody>
      </p:sp>
    </p:spTree>
    <p:extLst>
      <p:ext uri="{BB962C8B-B14F-4D97-AF65-F5344CB8AC3E}">
        <p14:creationId xmlns:p14="http://schemas.microsoft.com/office/powerpoint/2010/main" val="3994757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A2A46-BCA3-D94E-A267-93B632D528BF}"/>
              </a:ext>
            </a:extLst>
          </p:cNvPr>
          <p:cNvSpPr txBox="1"/>
          <p:nvPr/>
        </p:nvSpPr>
        <p:spPr>
          <a:xfrm>
            <a:off x="3312160" y="283028"/>
            <a:ext cx="7823200" cy="1200329"/>
          </a:xfrm>
          <a:prstGeom prst="rect">
            <a:avLst/>
          </a:prstGeom>
          <a:noFill/>
        </p:spPr>
        <p:txBody>
          <a:bodyPr wrap="square" rtlCol="0">
            <a:spAutoFit/>
          </a:bodyPr>
          <a:lstStyle/>
          <a:p>
            <a:r>
              <a:rPr lang="en-US" sz="7200" dirty="0"/>
              <a:t>Employment First</a:t>
            </a:r>
          </a:p>
        </p:txBody>
      </p:sp>
      <p:pic>
        <p:nvPicPr>
          <p:cNvPr id="5" name="Picture 4" descr="A picture containing sitting&#13;&#10;&#13;&#10;Description automatically generated">
            <a:extLst>
              <a:ext uri="{FF2B5EF4-FFF2-40B4-BE49-F238E27FC236}">
                <a16:creationId xmlns:a16="http://schemas.microsoft.com/office/drawing/2014/main" id="{567E7274-D4C4-5147-82C2-97D6564DF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48" y="-323520"/>
            <a:ext cx="5521234" cy="4416987"/>
          </a:xfrm>
          <a:prstGeom prst="rect">
            <a:avLst/>
          </a:prstGeom>
        </p:spPr>
      </p:pic>
      <p:pic>
        <p:nvPicPr>
          <p:cNvPr id="7" name="Picture 6" descr="A close up of a box&#13;&#10;&#13;&#10;Description automatically generated">
            <a:extLst>
              <a:ext uri="{FF2B5EF4-FFF2-40B4-BE49-F238E27FC236}">
                <a16:creationId xmlns:a16="http://schemas.microsoft.com/office/drawing/2014/main" id="{408C7E41-EB2B-CA4C-B6C0-ED416FFBE9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4404" y="3429000"/>
            <a:ext cx="5226230" cy="4180984"/>
          </a:xfrm>
          <a:prstGeom prst="rect">
            <a:avLst/>
          </a:prstGeom>
        </p:spPr>
      </p:pic>
      <p:sp>
        <p:nvSpPr>
          <p:cNvPr id="4" name="TextBox 3">
            <a:extLst>
              <a:ext uri="{FF2B5EF4-FFF2-40B4-BE49-F238E27FC236}">
                <a16:creationId xmlns:a16="http://schemas.microsoft.com/office/drawing/2014/main" id="{EF30F606-56BF-1643-B566-8DB3CFA90E87}"/>
              </a:ext>
            </a:extLst>
          </p:cNvPr>
          <p:cNvSpPr txBox="1"/>
          <p:nvPr/>
        </p:nvSpPr>
        <p:spPr>
          <a:xfrm>
            <a:off x="2275114" y="2431285"/>
            <a:ext cx="9875520" cy="2369880"/>
          </a:xfrm>
          <a:prstGeom prst="rect">
            <a:avLst/>
          </a:prstGeom>
          <a:noFill/>
        </p:spPr>
        <p:txBody>
          <a:bodyPr wrap="square" rtlCol="0">
            <a:spAutoFit/>
          </a:bodyPr>
          <a:lstStyle/>
          <a:p>
            <a:pPr algn="ctr"/>
            <a:r>
              <a:rPr lang="en-US" sz="4400" dirty="0"/>
              <a:t>A Philosophy</a:t>
            </a:r>
          </a:p>
          <a:p>
            <a:endParaRPr lang="en-US" sz="3600" dirty="0"/>
          </a:p>
          <a:p>
            <a:pPr marL="457200" indent="-457200">
              <a:buSzPct val="150000"/>
              <a:buFont typeface="Wingdings" pitchFamily="2" charset="2"/>
              <a:buChar char="ü"/>
            </a:pPr>
            <a:r>
              <a:rPr lang="en-US" sz="3200" dirty="0"/>
              <a:t>Every one can work when given the right supports</a:t>
            </a:r>
          </a:p>
          <a:p>
            <a:endParaRPr lang="en-US" sz="3600" dirty="0"/>
          </a:p>
        </p:txBody>
      </p:sp>
    </p:spTree>
    <p:extLst>
      <p:ext uri="{BB962C8B-B14F-4D97-AF65-F5344CB8AC3E}">
        <p14:creationId xmlns:p14="http://schemas.microsoft.com/office/powerpoint/2010/main" val="3468778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A2A46-BCA3-D94E-A267-93B632D528BF}"/>
              </a:ext>
            </a:extLst>
          </p:cNvPr>
          <p:cNvSpPr txBox="1"/>
          <p:nvPr/>
        </p:nvSpPr>
        <p:spPr>
          <a:xfrm>
            <a:off x="3329939" y="329997"/>
            <a:ext cx="8173721" cy="1676603"/>
          </a:xfrm>
          <a:prstGeom prst="rect">
            <a:avLst/>
          </a:prstGeom>
        </p:spPr>
        <p:txBody>
          <a:bodyPr vert="horz" lIns="91440" tIns="45720" rIns="91440" bIns="45720" rtlCol="0" anchor="ctr">
            <a:noAutofit/>
          </a:bodyPr>
          <a:lstStyle/>
          <a:p>
            <a:pPr defTabSz="914400">
              <a:lnSpc>
                <a:spcPct val="90000"/>
              </a:lnSpc>
              <a:spcBef>
                <a:spcPct val="0"/>
              </a:spcBef>
              <a:spcAft>
                <a:spcPts val="600"/>
              </a:spcAft>
            </a:pPr>
            <a:r>
              <a:rPr lang="en-US" sz="7200" dirty="0">
                <a:latin typeface="+mj-lt"/>
                <a:ea typeface="+mj-ea"/>
                <a:cs typeface="+mj-cs"/>
              </a:rPr>
              <a:t>Employment First</a:t>
            </a:r>
          </a:p>
        </p:txBody>
      </p:sp>
      <p:pic>
        <p:nvPicPr>
          <p:cNvPr id="5" name="Picture 4">
            <a:extLst>
              <a:ext uri="{FF2B5EF4-FFF2-40B4-BE49-F238E27FC236}">
                <a16:creationId xmlns:a16="http://schemas.microsoft.com/office/drawing/2014/main" id="{CF7655AE-2EA2-DD4E-BD2C-8060DE9892DB}"/>
              </a:ext>
            </a:extLst>
          </p:cNvPr>
          <p:cNvPicPr>
            <a:picLocks noChangeAspect="1"/>
          </p:cNvPicPr>
          <p:nvPr/>
        </p:nvPicPr>
        <p:blipFill rotWithShape="1">
          <a:blip r:embed="rId3">
            <a:extLst>
              <a:ext uri="{28A0092B-C50C-407E-A947-70E740481C1C}">
                <a14:useLocalDpi xmlns:a14="http://schemas.microsoft.com/office/drawing/2010/main" val="0"/>
              </a:ext>
            </a:extLst>
          </a:blip>
          <a:srcRect r="2" b="1990"/>
          <a:stretch/>
        </p:blipFill>
        <p:spPr>
          <a:xfrm>
            <a:off x="-736580" y="985690"/>
            <a:ext cx="4635571" cy="6857990"/>
          </a:xfrm>
          <a:prstGeom prst="rect">
            <a:avLst/>
          </a:prstGeom>
          <a:effectLst/>
        </p:spPr>
      </p:pic>
      <p:sp>
        <p:nvSpPr>
          <p:cNvPr id="4" name="TextBox 3">
            <a:extLst>
              <a:ext uri="{FF2B5EF4-FFF2-40B4-BE49-F238E27FC236}">
                <a16:creationId xmlns:a16="http://schemas.microsoft.com/office/drawing/2014/main" id="{EF30F606-56BF-1643-B566-8DB3CFA90E87}"/>
              </a:ext>
            </a:extLst>
          </p:cNvPr>
          <p:cNvSpPr txBox="1"/>
          <p:nvPr/>
        </p:nvSpPr>
        <p:spPr>
          <a:xfrm>
            <a:off x="2265726" y="2006600"/>
            <a:ext cx="9926274" cy="3785419"/>
          </a:xfrm>
          <a:prstGeom prst="rect">
            <a:avLst/>
          </a:prstGeom>
        </p:spPr>
        <p:txBody>
          <a:bodyPr vert="horz" lIns="91440" tIns="45720" rIns="91440" bIns="45720" rtlCol="0">
            <a:normAutofit/>
          </a:bodyPr>
          <a:lstStyle/>
          <a:p>
            <a:pPr algn="ctr" defTabSz="914400">
              <a:lnSpc>
                <a:spcPct val="90000"/>
              </a:lnSpc>
              <a:spcAft>
                <a:spcPts val="600"/>
              </a:spcAft>
            </a:pPr>
            <a:r>
              <a:rPr lang="en-US" sz="4400" dirty="0"/>
              <a:t>A Philosophy</a:t>
            </a:r>
          </a:p>
          <a:p>
            <a:pPr indent="-228600" defTabSz="914400">
              <a:lnSpc>
                <a:spcPct val="90000"/>
              </a:lnSpc>
              <a:spcAft>
                <a:spcPts val="600"/>
              </a:spcAft>
              <a:buFont typeface="Arial" panose="020B0604020202020204" pitchFamily="34" charset="0"/>
              <a:buChar char="•"/>
            </a:pPr>
            <a:endParaRPr lang="en-US" sz="2400" dirty="0"/>
          </a:p>
          <a:p>
            <a:pPr marL="457200" indent="-228600" defTabSz="914400">
              <a:lnSpc>
                <a:spcPct val="90000"/>
              </a:lnSpc>
              <a:spcAft>
                <a:spcPts val="600"/>
              </a:spcAft>
              <a:buSzPct val="150000"/>
              <a:buFont typeface="Arial" panose="020B0604020202020204" pitchFamily="34" charset="0"/>
              <a:buChar char="•"/>
            </a:pPr>
            <a:r>
              <a:rPr lang="en-US" sz="3300" dirty="0"/>
              <a:t>Public dollars to support integrated employment</a:t>
            </a:r>
          </a:p>
          <a:p>
            <a:pPr indent="-228600" defTabSz="914400">
              <a:lnSpc>
                <a:spcPct val="90000"/>
              </a:lnSpc>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40380213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2246</Words>
  <Application>Microsoft Macintosh PowerPoint</Application>
  <PresentationFormat>Widescreen</PresentationFormat>
  <Paragraphs>115</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cp:revision>
  <cp:lastPrinted>2019-01-07T13:59:56Z</cp:lastPrinted>
  <dcterms:created xsi:type="dcterms:W3CDTF">2018-11-30T18:27:43Z</dcterms:created>
  <dcterms:modified xsi:type="dcterms:W3CDTF">2019-01-07T16:05:26Z</dcterms:modified>
</cp:coreProperties>
</file>