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61" r:id="rId2"/>
    <p:sldId id="262" r:id="rId3"/>
    <p:sldId id="268" r:id="rId4"/>
    <p:sldId id="269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0" r:id="rId14"/>
    <p:sldId id="279" r:id="rId15"/>
    <p:sldId id="28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D"/>
    <a:srgbClr val="176C6D"/>
    <a:srgbClr val="015958"/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807" autoAdjust="0"/>
  </p:normalViewPr>
  <p:slideViewPr>
    <p:cSldViewPr snapToGrid="0">
      <p:cViewPr>
        <p:scale>
          <a:sx n="71" d="100"/>
          <a:sy n="71" d="100"/>
        </p:scale>
        <p:origin x="360" y="5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02B57-6814-45AB-B07F-7DC7A293C6B5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6F879-4BB7-4B08-9804-A8810A61B7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22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41C14-3778-4463-8328-F51E55A917E3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2863D-8FD1-4838-91F5-E405C508F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60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2863D-8FD1-4838-91F5-E405C508F6F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197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2863D-8FD1-4838-91F5-E405C508F6F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630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Frequently the student making the request will be able to suggest an appropriate accommodation.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2863D-8FD1-4838-91F5-E405C508F6F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00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2863D-8FD1-4838-91F5-E405C508F6F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65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2863D-8FD1-4838-91F5-E405C508F6F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022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2863D-8FD1-4838-91F5-E405C508F6F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431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2863D-8FD1-4838-91F5-E405C508F6F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550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2863D-8FD1-4838-91F5-E405C508F6F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396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2863D-8FD1-4838-91F5-E405C508F6F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993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2863D-8FD1-4838-91F5-E405C508F6F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557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2863D-8FD1-4838-91F5-E405C508F6F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235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2" cy="6857999"/>
          </a:xfrm>
          <a:prstGeom prst="rect">
            <a:avLst/>
          </a:prstGeom>
        </p:spPr>
      </p:pic>
      <p:sp>
        <p:nvSpPr>
          <p:cNvPr id="12" name="Rectangle 3"/>
          <p:cNvSpPr/>
          <p:nvPr userDrawn="1"/>
        </p:nvSpPr>
        <p:spPr>
          <a:xfrm>
            <a:off x="2389516" y="-2"/>
            <a:ext cx="9802484" cy="6858001"/>
          </a:xfrm>
          <a:custGeom>
            <a:avLst/>
            <a:gdLst>
              <a:gd name="connsiteX0" fmla="*/ 0 w 8379125"/>
              <a:gd name="connsiteY0" fmla="*/ 0 h 6858000"/>
              <a:gd name="connsiteX1" fmla="*/ 8379125 w 8379125"/>
              <a:gd name="connsiteY1" fmla="*/ 0 h 6858000"/>
              <a:gd name="connsiteX2" fmla="*/ 8379125 w 8379125"/>
              <a:gd name="connsiteY2" fmla="*/ 6858000 h 6858000"/>
              <a:gd name="connsiteX3" fmla="*/ 0 w 8379125"/>
              <a:gd name="connsiteY3" fmla="*/ 6858000 h 6858000"/>
              <a:gd name="connsiteX4" fmla="*/ 0 w 8379125"/>
              <a:gd name="connsiteY4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682151 w 10061276"/>
              <a:gd name="connsiteY0" fmla="*/ 0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1682151 w 10061276"/>
              <a:gd name="connsiteY5" fmla="*/ 0 h 6858000"/>
              <a:gd name="connsiteX0" fmla="*/ 6003985 w 10061276"/>
              <a:gd name="connsiteY0" fmla="*/ 17252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6003985 w 10061276"/>
              <a:gd name="connsiteY5" fmla="*/ 17252 h 6858000"/>
              <a:gd name="connsiteX0" fmla="*/ 5305246 w 9362537"/>
              <a:gd name="connsiteY0" fmla="*/ 17252 h 6858000"/>
              <a:gd name="connsiteX1" fmla="*/ 9362537 w 9362537"/>
              <a:gd name="connsiteY1" fmla="*/ 0 h 6858000"/>
              <a:gd name="connsiteX2" fmla="*/ 9362537 w 9362537"/>
              <a:gd name="connsiteY2" fmla="*/ 6858000 h 6858000"/>
              <a:gd name="connsiteX3" fmla="*/ 1268083 w 9362537"/>
              <a:gd name="connsiteY3" fmla="*/ 6858000 h 6858000"/>
              <a:gd name="connsiteX4" fmla="*/ 0 w 9362537"/>
              <a:gd name="connsiteY4" fmla="*/ 3174520 h 6858000"/>
              <a:gd name="connsiteX5" fmla="*/ 5305246 w 9362537"/>
              <a:gd name="connsiteY5" fmla="*/ 17252 h 6858000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1268083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2881222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4477111 w 10044024"/>
              <a:gd name="connsiteY0" fmla="*/ 0 h 6858001"/>
              <a:gd name="connsiteX1" fmla="*/ 10044024 w 10044024"/>
              <a:gd name="connsiteY1" fmla="*/ 1 h 6858001"/>
              <a:gd name="connsiteX2" fmla="*/ 10044024 w 10044024"/>
              <a:gd name="connsiteY2" fmla="*/ 6858001 h 6858001"/>
              <a:gd name="connsiteX3" fmla="*/ 3562709 w 10044024"/>
              <a:gd name="connsiteY3" fmla="*/ 6858001 h 6858001"/>
              <a:gd name="connsiteX4" fmla="*/ 0 w 10044024"/>
              <a:gd name="connsiteY4" fmla="*/ 3209026 h 6858001"/>
              <a:gd name="connsiteX5" fmla="*/ 4477111 w 10044024"/>
              <a:gd name="connsiteY5" fmla="*/ 0 h 6858001"/>
              <a:gd name="connsiteX0" fmla="*/ 5331126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5331126 w 10898039"/>
              <a:gd name="connsiteY5" fmla="*/ 0 h 6858001"/>
              <a:gd name="connsiteX0" fmla="*/ 3864635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3864635 w 10898039"/>
              <a:gd name="connsiteY5" fmla="*/ 0 h 6858001"/>
              <a:gd name="connsiteX0" fmla="*/ 4011284 w 11044688"/>
              <a:gd name="connsiteY0" fmla="*/ 0 h 6858001"/>
              <a:gd name="connsiteX1" fmla="*/ 11044688 w 11044688"/>
              <a:gd name="connsiteY1" fmla="*/ 1 h 6858001"/>
              <a:gd name="connsiteX2" fmla="*/ 11044688 w 11044688"/>
              <a:gd name="connsiteY2" fmla="*/ 6858001 h 6858001"/>
              <a:gd name="connsiteX3" fmla="*/ 4563373 w 11044688"/>
              <a:gd name="connsiteY3" fmla="*/ 6858001 h 6858001"/>
              <a:gd name="connsiteX4" fmla="*/ 0 w 11044688"/>
              <a:gd name="connsiteY4" fmla="*/ 3036498 h 6858001"/>
              <a:gd name="connsiteX5" fmla="*/ 4011284 w 11044688"/>
              <a:gd name="connsiteY5" fmla="*/ 0 h 6858001"/>
              <a:gd name="connsiteX0" fmla="*/ 3985405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3985405 w 11018809"/>
              <a:gd name="connsiteY5" fmla="*/ 0 h 6858001"/>
              <a:gd name="connsiteX0" fmla="*/ 4045790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4045790 w 11018809"/>
              <a:gd name="connsiteY5" fmla="*/ 0 h 6858001"/>
              <a:gd name="connsiteX0" fmla="*/ 3364303 w 10337322"/>
              <a:gd name="connsiteY0" fmla="*/ 0 h 6858001"/>
              <a:gd name="connsiteX1" fmla="*/ 10337322 w 10337322"/>
              <a:gd name="connsiteY1" fmla="*/ 1 h 6858001"/>
              <a:gd name="connsiteX2" fmla="*/ 10337322 w 10337322"/>
              <a:gd name="connsiteY2" fmla="*/ 6858001 h 6858001"/>
              <a:gd name="connsiteX3" fmla="*/ 3856007 w 10337322"/>
              <a:gd name="connsiteY3" fmla="*/ 6858001 h 6858001"/>
              <a:gd name="connsiteX4" fmla="*/ 0 w 10337322"/>
              <a:gd name="connsiteY4" fmla="*/ 2475781 h 6858001"/>
              <a:gd name="connsiteX5" fmla="*/ 3364303 w 10337322"/>
              <a:gd name="connsiteY5" fmla="*/ 0 h 6858001"/>
              <a:gd name="connsiteX0" fmla="*/ 3329798 w 10302817"/>
              <a:gd name="connsiteY0" fmla="*/ 0 h 6858001"/>
              <a:gd name="connsiteX1" fmla="*/ 10302817 w 10302817"/>
              <a:gd name="connsiteY1" fmla="*/ 1 h 6858001"/>
              <a:gd name="connsiteX2" fmla="*/ 10302817 w 10302817"/>
              <a:gd name="connsiteY2" fmla="*/ 6858001 h 6858001"/>
              <a:gd name="connsiteX3" fmla="*/ 3821502 w 10302817"/>
              <a:gd name="connsiteY3" fmla="*/ 6858001 h 6858001"/>
              <a:gd name="connsiteX4" fmla="*/ 0 w 10302817"/>
              <a:gd name="connsiteY4" fmla="*/ 2458528 h 6858001"/>
              <a:gd name="connsiteX5" fmla="*/ 3329798 w 10302817"/>
              <a:gd name="connsiteY5" fmla="*/ 0 h 6858001"/>
              <a:gd name="connsiteX0" fmla="*/ 3691603 w 10664622"/>
              <a:gd name="connsiteY0" fmla="*/ 0 h 6858001"/>
              <a:gd name="connsiteX1" fmla="*/ 10664622 w 10664622"/>
              <a:gd name="connsiteY1" fmla="*/ 1 h 6858001"/>
              <a:gd name="connsiteX2" fmla="*/ 10664622 w 10664622"/>
              <a:gd name="connsiteY2" fmla="*/ 6858001 h 6858001"/>
              <a:gd name="connsiteX3" fmla="*/ 4183307 w 10664622"/>
              <a:gd name="connsiteY3" fmla="*/ 6858001 h 6858001"/>
              <a:gd name="connsiteX4" fmla="*/ 0 w 10664622"/>
              <a:gd name="connsiteY4" fmla="*/ 2027208 h 6858001"/>
              <a:gd name="connsiteX5" fmla="*/ 3691603 w 10664622"/>
              <a:gd name="connsiteY5" fmla="*/ 0 h 6858001"/>
              <a:gd name="connsiteX0" fmla="*/ 7503472 w 14476491"/>
              <a:gd name="connsiteY0" fmla="*/ 0 h 6858001"/>
              <a:gd name="connsiteX1" fmla="*/ 14476491 w 14476491"/>
              <a:gd name="connsiteY1" fmla="*/ 1 h 6858001"/>
              <a:gd name="connsiteX2" fmla="*/ 14476491 w 14476491"/>
              <a:gd name="connsiteY2" fmla="*/ 6858001 h 6858001"/>
              <a:gd name="connsiteX3" fmla="*/ 7995176 w 14476491"/>
              <a:gd name="connsiteY3" fmla="*/ 6858001 h 6858001"/>
              <a:gd name="connsiteX4" fmla="*/ 0 w 14476491"/>
              <a:gd name="connsiteY4" fmla="*/ 4132054 h 6858001"/>
              <a:gd name="connsiteX5" fmla="*/ 7503472 w 14476491"/>
              <a:gd name="connsiteY5" fmla="*/ 0 h 6858001"/>
              <a:gd name="connsiteX0" fmla="*/ 7503472 w 14476491"/>
              <a:gd name="connsiteY0" fmla="*/ 0 h 6866627"/>
              <a:gd name="connsiteX1" fmla="*/ 14476491 w 14476491"/>
              <a:gd name="connsiteY1" fmla="*/ 1 h 6866627"/>
              <a:gd name="connsiteX2" fmla="*/ 14476491 w 14476491"/>
              <a:gd name="connsiteY2" fmla="*/ 6858001 h 6866627"/>
              <a:gd name="connsiteX3" fmla="*/ 4687249 w 14476491"/>
              <a:gd name="connsiteY3" fmla="*/ 6866627 h 6866627"/>
              <a:gd name="connsiteX4" fmla="*/ 0 w 14476491"/>
              <a:gd name="connsiteY4" fmla="*/ 4132054 h 6866627"/>
              <a:gd name="connsiteX5" fmla="*/ 7503472 w 14476491"/>
              <a:gd name="connsiteY5" fmla="*/ 0 h 6866627"/>
              <a:gd name="connsiteX0" fmla="*/ 7503472 w 14476491"/>
              <a:gd name="connsiteY0" fmla="*/ 0 h 6866627"/>
              <a:gd name="connsiteX1" fmla="*/ 14476491 w 14476491"/>
              <a:gd name="connsiteY1" fmla="*/ 1 h 6866627"/>
              <a:gd name="connsiteX2" fmla="*/ 14476491 w 14476491"/>
              <a:gd name="connsiteY2" fmla="*/ 6858001 h 6866627"/>
              <a:gd name="connsiteX3" fmla="*/ 4273757 w 14476491"/>
              <a:gd name="connsiteY3" fmla="*/ 6866627 h 6866627"/>
              <a:gd name="connsiteX4" fmla="*/ 0 w 14476491"/>
              <a:gd name="connsiteY4" fmla="*/ 4132054 h 6866627"/>
              <a:gd name="connsiteX5" fmla="*/ 7503472 w 14476491"/>
              <a:gd name="connsiteY5" fmla="*/ 0 h 6866627"/>
              <a:gd name="connsiteX0" fmla="*/ 7684373 w 14657392"/>
              <a:gd name="connsiteY0" fmla="*/ 0 h 6866627"/>
              <a:gd name="connsiteX1" fmla="*/ 14657392 w 14657392"/>
              <a:gd name="connsiteY1" fmla="*/ 1 h 6866627"/>
              <a:gd name="connsiteX2" fmla="*/ 14657392 w 14657392"/>
              <a:gd name="connsiteY2" fmla="*/ 6858001 h 6866627"/>
              <a:gd name="connsiteX3" fmla="*/ 4454658 w 14657392"/>
              <a:gd name="connsiteY3" fmla="*/ 6866627 h 6866627"/>
              <a:gd name="connsiteX4" fmla="*/ 0 w 14657392"/>
              <a:gd name="connsiteY4" fmla="*/ 4063043 h 6866627"/>
              <a:gd name="connsiteX5" fmla="*/ 7684373 w 14657392"/>
              <a:gd name="connsiteY5" fmla="*/ 0 h 6866627"/>
              <a:gd name="connsiteX0" fmla="*/ 8007414 w 14657392"/>
              <a:gd name="connsiteY0" fmla="*/ 0 h 6866627"/>
              <a:gd name="connsiteX1" fmla="*/ 14657392 w 14657392"/>
              <a:gd name="connsiteY1" fmla="*/ 1 h 6866627"/>
              <a:gd name="connsiteX2" fmla="*/ 14657392 w 14657392"/>
              <a:gd name="connsiteY2" fmla="*/ 6858001 h 6866627"/>
              <a:gd name="connsiteX3" fmla="*/ 4454658 w 14657392"/>
              <a:gd name="connsiteY3" fmla="*/ 6866627 h 6866627"/>
              <a:gd name="connsiteX4" fmla="*/ 0 w 14657392"/>
              <a:gd name="connsiteY4" fmla="*/ 4063043 h 6866627"/>
              <a:gd name="connsiteX5" fmla="*/ 8007414 w 14657392"/>
              <a:gd name="connsiteY5" fmla="*/ 0 h 6866627"/>
              <a:gd name="connsiteX0" fmla="*/ 7929884 w 14579862"/>
              <a:gd name="connsiteY0" fmla="*/ 0 h 6866627"/>
              <a:gd name="connsiteX1" fmla="*/ 14579862 w 14579862"/>
              <a:gd name="connsiteY1" fmla="*/ 1 h 6866627"/>
              <a:gd name="connsiteX2" fmla="*/ 14579862 w 14579862"/>
              <a:gd name="connsiteY2" fmla="*/ 6858001 h 6866627"/>
              <a:gd name="connsiteX3" fmla="*/ 4377128 w 14579862"/>
              <a:gd name="connsiteY3" fmla="*/ 6866627 h 6866627"/>
              <a:gd name="connsiteX4" fmla="*/ 0 w 14579862"/>
              <a:gd name="connsiteY4" fmla="*/ 4132054 h 6866627"/>
              <a:gd name="connsiteX5" fmla="*/ 7929884 w 14579862"/>
              <a:gd name="connsiteY5" fmla="*/ 0 h 6866627"/>
              <a:gd name="connsiteX0" fmla="*/ 7878197 w 14528175"/>
              <a:gd name="connsiteY0" fmla="*/ 0 h 6866627"/>
              <a:gd name="connsiteX1" fmla="*/ 14528175 w 14528175"/>
              <a:gd name="connsiteY1" fmla="*/ 1 h 6866627"/>
              <a:gd name="connsiteX2" fmla="*/ 14528175 w 14528175"/>
              <a:gd name="connsiteY2" fmla="*/ 6858001 h 6866627"/>
              <a:gd name="connsiteX3" fmla="*/ 4325441 w 14528175"/>
              <a:gd name="connsiteY3" fmla="*/ 6866627 h 6866627"/>
              <a:gd name="connsiteX4" fmla="*/ 0 w 14528175"/>
              <a:gd name="connsiteY4" fmla="*/ 4088922 h 6866627"/>
              <a:gd name="connsiteX5" fmla="*/ 7878197 w 14528175"/>
              <a:gd name="connsiteY5" fmla="*/ 0 h 6866627"/>
              <a:gd name="connsiteX0" fmla="*/ 7878197 w 14528175"/>
              <a:gd name="connsiteY0" fmla="*/ 0 h 6875254"/>
              <a:gd name="connsiteX1" fmla="*/ 14528175 w 14528175"/>
              <a:gd name="connsiteY1" fmla="*/ 1 h 6875254"/>
              <a:gd name="connsiteX2" fmla="*/ 14528175 w 14528175"/>
              <a:gd name="connsiteY2" fmla="*/ 6858001 h 6875254"/>
              <a:gd name="connsiteX3" fmla="*/ 4493421 w 14528175"/>
              <a:gd name="connsiteY3" fmla="*/ 6875254 h 6875254"/>
              <a:gd name="connsiteX4" fmla="*/ 0 w 14528175"/>
              <a:gd name="connsiteY4" fmla="*/ 4088922 h 6875254"/>
              <a:gd name="connsiteX5" fmla="*/ 7878197 w 14528175"/>
              <a:gd name="connsiteY5" fmla="*/ 0 h 6875254"/>
              <a:gd name="connsiteX0" fmla="*/ 7878197 w 14528175"/>
              <a:gd name="connsiteY0" fmla="*/ 0 h 6875254"/>
              <a:gd name="connsiteX1" fmla="*/ 14528175 w 14528175"/>
              <a:gd name="connsiteY1" fmla="*/ 1 h 6875254"/>
              <a:gd name="connsiteX2" fmla="*/ 14528175 w 14528175"/>
              <a:gd name="connsiteY2" fmla="*/ 6858001 h 6875254"/>
              <a:gd name="connsiteX3" fmla="*/ 4661403 w 14528175"/>
              <a:gd name="connsiteY3" fmla="*/ 6875254 h 6875254"/>
              <a:gd name="connsiteX4" fmla="*/ 0 w 14528175"/>
              <a:gd name="connsiteY4" fmla="*/ 4088922 h 6875254"/>
              <a:gd name="connsiteX5" fmla="*/ 7878197 w 14528175"/>
              <a:gd name="connsiteY5" fmla="*/ 0 h 6875254"/>
              <a:gd name="connsiteX0" fmla="*/ 7878197 w 14528175"/>
              <a:gd name="connsiteY0" fmla="*/ 0 h 6858001"/>
              <a:gd name="connsiteX1" fmla="*/ 14528175 w 14528175"/>
              <a:gd name="connsiteY1" fmla="*/ 1 h 6858001"/>
              <a:gd name="connsiteX2" fmla="*/ 14528175 w 14528175"/>
              <a:gd name="connsiteY2" fmla="*/ 6858001 h 6858001"/>
              <a:gd name="connsiteX3" fmla="*/ 4635561 w 14528175"/>
              <a:gd name="connsiteY3" fmla="*/ 6858001 h 6858001"/>
              <a:gd name="connsiteX4" fmla="*/ 0 w 14528175"/>
              <a:gd name="connsiteY4" fmla="*/ 4088922 h 6858001"/>
              <a:gd name="connsiteX5" fmla="*/ 7878197 w 14528175"/>
              <a:gd name="connsiteY5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28175" h="6858001">
                <a:moveTo>
                  <a:pt x="7878197" y="0"/>
                </a:moveTo>
                <a:lnTo>
                  <a:pt x="14528175" y="1"/>
                </a:lnTo>
                <a:lnTo>
                  <a:pt x="14528175" y="6858001"/>
                </a:lnTo>
                <a:lnTo>
                  <a:pt x="4635561" y="6858001"/>
                </a:lnTo>
                <a:cubicBezTo>
                  <a:pt x="4606807" y="6852250"/>
                  <a:pt x="28754" y="4111926"/>
                  <a:pt x="0" y="4088922"/>
                </a:cubicBezTo>
                <a:lnTo>
                  <a:pt x="7878197" y="0"/>
                </a:lnTo>
                <a:close/>
              </a:path>
            </a:pathLst>
          </a:custGeom>
          <a:solidFill>
            <a:srgbClr val="AFABAB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76C6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544" y="262751"/>
            <a:ext cx="2243315" cy="1947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00400" y="3429000"/>
            <a:ext cx="8869135" cy="129549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8565" y="4349025"/>
            <a:ext cx="8858250" cy="1088227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CF21-00FC-48CB-AF95-A4BB8E3D0D33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21BF-F8A1-477A-A489-46F0D37479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330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CF21-00FC-48CB-AF95-A4BB8E3D0D33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21BF-F8A1-477A-A489-46F0D37479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78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41975" y="4792435"/>
            <a:ext cx="80467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41975" y="604610"/>
            <a:ext cx="80467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1975" y="5359173"/>
            <a:ext cx="80467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CF21-00FC-48CB-AF95-A4BB8E3D0D33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21BF-F8A1-477A-A489-46F0D37479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390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3"/>
          <p:cNvSpPr/>
          <p:nvPr userDrawn="1"/>
        </p:nvSpPr>
        <p:spPr>
          <a:xfrm flipH="1">
            <a:off x="-1" y="-1"/>
            <a:ext cx="2562045" cy="6858001"/>
          </a:xfrm>
          <a:custGeom>
            <a:avLst/>
            <a:gdLst>
              <a:gd name="connsiteX0" fmla="*/ 0 w 8379125"/>
              <a:gd name="connsiteY0" fmla="*/ 0 h 6858000"/>
              <a:gd name="connsiteX1" fmla="*/ 8379125 w 8379125"/>
              <a:gd name="connsiteY1" fmla="*/ 0 h 6858000"/>
              <a:gd name="connsiteX2" fmla="*/ 8379125 w 8379125"/>
              <a:gd name="connsiteY2" fmla="*/ 6858000 h 6858000"/>
              <a:gd name="connsiteX3" fmla="*/ 0 w 8379125"/>
              <a:gd name="connsiteY3" fmla="*/ 6858000 h 6858000"/>
              <a:gd name="connsiteX4" fmla="*/ 0 w 8379125"/>
              <a:gd name="connsiteY4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682151 w 10061276"/>
              <a:gd name="connsiteY0" fmla="*/ 0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1682151 w 10061276"/>
              <a:gd name="connsiteY5" fmla="*/ 0 h 6858000"/>
              <a:gd name="connsiteX0" fmla="*/ 6003985 w 10061276"/>
              <a:gd name="connsiteY0" fmla="*/ 17252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6003985 w 10061276"/>
              <a:gd name="connsiteY5" fmla="*/ 17252 h 6858000"/>
              <a:gd name="connsiteX0" fmla="*/ 5305246 w 9362537"/>
              <a:gd name="connsiteY0" fmla="*/ 17252 h 6858000"/>
              <a:gd name="connsiteX1" fmla="*/ 9362537 w 9362537"/>
              <a:gd name="connsiteY1" fmla="*/ 0 h 6858000"/>
              <a:gd name="connsiteX2" fmla="*/ 9362537 w 9362537"/>
              <a:gd name="connsiteY2" fmla="*/ 6858000 h 6858000"/>
              <a:gd name="connsiteX3" fmla="*/ 1268083 w 9362537"/>
              <a:gd name="connsiteY3" fmla="*/ 6858000 h 6858000"/>
              <a:gd name="connsiteX4" fmla="*/ 0 w 9362537"/>
              <a:gd name="connsiteY4" fmla="*/ 3174520 h 6858000"/>
              <a:gd name="connsiteX5" fmla="*/ 5305246 w 9362537"/>
              <a:gd name="connsiteY5" fmla="*/ 17252 h 6858000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1268083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2881222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4477111 w 10044024"/>
              <a:gd name="connsiteY0" fmla="*/ 0 h 6858001"/>
              <a:gd name="connsiteX1" fmla="*/ 10044024 w 10044024"/>
              <a:gd name="connsiteY1" fmla="*/ 1 h 6858001"/>
              <a:gd name="connsiteX2" fmla="*/ 10044024 w 10044024"/>
              <a:gd name="connsiteY2" fmla="*/ 6858001 h 6858001"/>
              <a:gd name="connsiteX3" fmla="*/ 3562709 w 10044024"/>
              <a:gd name="connsiteY3" fmla="*/ 6858001 h 6858001"/>
              <a:gd name="connsiteX4" fmla="*/ 0 w 10044024"/>
              <a:gd name="connsiteY4" fmla="*/ 3209026 h 6858001"/>
              <a:gd name="connsiteX5" fmla="*/ 4477111 w 10044024"/>
              <a:gd name="connsiteY5" fmla="*/ 0 h 6858001"/>
              <a:gd name="connsiteX0" fmla="*/ 5331126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5331126 w 10898039"/>
              <a:gd name="connsiteY5" fmla="*/ 0 h 6858001"/>
              <a:gd name="connsiteX0" fmla="*/ 3864635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3864635 w 10898039"/>
              <a:gd name="connsiteY5" fmla="*/ 0 h 6858001"/>
              <a:gd name="connsiteX0" fmla="*/ 4011284 w 11044688"/>
              <a:gd name="connsiteY0" fmla="*/ 0 h 6858001"/>
              <a:gd name="connsiteX1" fmla="*/ 11044688 w 11044688"/>
              <a:gd name="connsiteY1" fmla="*/ 1 h 6858001"/>
              <a:gd name="connsiteX2" fmla="*/ 11044688 w 11044688"/>
              <a:gd name="connsiteY2" fmla="*/ 6858001 h 6858001"/>
              <a:gd name="connsiteX3" fmla="*/ 4563373 w 11044688"/>
              <a:gd name="connsiteY3" fmla="*/ 6858001 h 6858001"/>
              <a:gd name="connsiteX4" fmla="*/ 0 w 11044688"/>
              <a:gd name="connsiteY4" fmla="*/ 3036498 h 6858001"/>
              <a:gd name="connsiteX5" fmla="*/ 4011284 w 11044688"/>
              <a:gd name="connsiteY5" fmla="*/ 0 h 6858001"/>
              <a:gd name="connsiteX0" fmla="*/ 3985405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3985405 w 11018809"/>
              <a:gd name="connsiteY5" fmla="*/ 0 h 6858001"/>
              <a:gd name="connsiteX0" fmla="*/ 4045790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4045790 w 11018809"/>
              <a:gd name="connsiteY5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8809" h="6858001">
                <a:moveTo>
                  <a:pt x="4045790" y="0"/>
                </a:moveTo>
                <a:lnTo>
                  <a:pt x="11018809" y="1"/>
                </a:lnTo>
                <a:lnTo>
                  <a:pt x="11018809" y="6858001"/>
                </a:lnTo>
                <a:lnTo>
                  <a:pt x="4537494" y="6858001"/>
                </a:lnTo>
                <a:cubicBezTo>
                  <a:pt x="4508740" y="6852250"/>
                  <a:pt x="28754" y="3007743"/>
                  <a:pt x="0" y="2984739"/>
                </a:cubicBezTo>
                <a:lnTo>
                  <a:pt x="4045790" y="0"/>
                </a:lnTo>
                <a:close/>
              </a:path>
            </a:pathLst>
          </a:custGeom>
          <a:solidFill>
            <a:srgbClr val="176C6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1072243" cy="365125"/>
          </a:xfrm>
        </p:spPr>
        <p:txBody>
          <a:bodyPr/>
          <a:lstStyle/>
          <a:p>
            <a:fld id="{7374CF21-00FC-48CB-AF95-A4BB8E3D0D33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69612" y="6356350"/>
            <a:ext cx="898888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8114" y="6356350"/>
            <a:ext cx="544286" cy="365125"/>
          </a:xfrm>
        </p:spPr>
        <p:txBody>
          <a:bodyPr/>
          <a:lstStyle/>
          <a:p>
            <a:fld id="{F6D821BF-F8A1-477A-A489-46F0D374796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0" y="2058578"/>
            <a:ext cx="12196619" cy="129549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49" y="2978603"/>
            <a:ext cx="12181651" cy="1088227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332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3"/>
          <p:cNvSpPr/>
          <p:nvPr userDrawn="1"/>
        </p:nvSpPr>
        <p:spPr>
          <a:xfrm flipH="1">
            <a:off x="-1" y="-1"/>
            <a:ext cx="2562045" cy="6858001"/>
          </a:xfrm>
          <a:custGeom>
            <a:avLst/>
            <a:gdLst>
              <a:gd name="connsiteX0" fmla="*/ 0 w 8379125"/>
              <a:gd name="connsiteY0" fmla="*/ 0 h 6858000"/>
              <a:gd name="connsiteX1" fmla="*/ 8379125 w 8379125"/>
              <a:gd name="connsiteY1" fmla="*/ 0 h 6858000"/>
              <a:gd name="connsiteX2" fmla="*/ 8379125 w 8379125"/>
              <a:gd name="connsiteY2" fmla="*/ 6858000 h 6858000"/>
              <a:gd name="connsiteX3" fmla="*/ 0 w 8379125"/>
              <a:gd name="connsiteY3" fmla="*/ 6858000 h 6858000"/>
              <a:gd name="connsiteX4" fmla="*/ 0 w 8379125"/>
              <a:gd name="connsiteY4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682151 w 10061276"/>
              <a:gd name="connsiteY0" fmla="*/ 0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1682151 w 10061276"/>
              <a:gd name="connsiteY5" fmla="*/ 0 h 6858000"/>
              <a:gd name="connsiteX0" fmla="*/ 6003985 w 10061276"/>
              <a:gd name="connsiteY0" fmla="*/ 17252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6003985 w 10061276"/>
              <a:gd name="connsiteY5" fmla="*/ 17252 h 6858000"/>
              <a:gd name="connsiteX0" fmla="*/ 5305246 w 9362537"/>
              <a:gd name="connsiteY0" fmla="*/ 17252 h 6858000"/>
              <a:gd name="connsiteX1" fmla="*/ 9362537 w 9362537"/>
              <a:gd name="connsiteY1" fmla="*/ 0 h 6858000"/>
              <a:gd name="connsiteX2" fmla="*/ 9362537 w 9362537"/>
              <a:gd name="connsiteY2" fmla="*/ 6858000 h 6858000"/>
              <a:gd name="connsiteX3" fmla="*/ 1268083 w 9362537"/>
              <a:gd name="connsiteY3" fmla="*/ 6858000 h 6858000"/>
              <a:gd name="connsiteX4" fmla="*/ 0 w 9362537"/>
              <a:gd name="connsiteY4" fmla="*/ 3174520 h 6858000"/>
              <a:gd name="connsiteX5" fmla="*/ 5305246 w 9362537"/>
              <a:gd name="connsiteY5" fmla="*/ 17252 h 6858000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1268083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2881222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4477111 w 10044024"/>
              <a:gd name="connsiteY0" fmla="*/ 0 h 6858001"/>
              <a:gd name="connsiteX1" fmla="*/ 10044024 w 10044024"/>
              <a:gd name="connsiteY1" fmla="*/ 1 h 6858001"/>
              <a:gd name="connsiteX2" fmla="*/ 10044024 w 10044024"/>
              <a:gd name="connsiteY2" fmla="*/ 6858001 h 6858001"/>
              <a:gd name="connsiteX3" fmla="*/ 3562709 w 10044024"/>
              <a:gd name="connsiteY3" fmla="*/ 6858001 h 6858001"/>
              <a:gd name="connsiteX4" fmla="*/ 0 w 10044024"/>
              <a:gd name="connsiteY4" fmla="*/ 3209026 h 6858001"/>
              <a:gd name="connsiteX5" fmla="*/ 4477111 w 10044024"/>
              <a:gd name="connsiteY5" fmla="*/ 0 h 6858001"/>
              <a:gd name="connsiteX0" fmla="*/ 5331126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5331126 w 10898039"/>
              <a:gd name="connsiteY5" fmla="*/ 0 h 6858001"/>
              <a:gd name="connsiteX0" fmla="*/ 3864635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3864635 w 10898039"/>
              <a:gd name="connsiteY5" fmla="*/ 0 h 6858001"/>
              <a:gd name="connsiteX0" fmla="*/ 4011284 w 11044688"/>
              <a:gd name="connsiteY0" fmla="*/ 0 h 6858001"/>
              <a:gd name="connsiteX1" fmla="*/ 11044688 w 11044688"/>
              <a:gd name="connsiteY1" fmla="*/ 1 h 6858001"/>
              <a:gd name="connsiteX2" fmla="*/ 11044688 w 11044688"/>
              <a:gd name="connsiteY2" fmla="*/ 6858001 h 6858001"/>
              <a:gd name="connsiteX3" fmla="*/ 4563373 w 11044688"/>
              <a:gd name="connsiteY3" fmla="*/ 6858001 h 6858001"/>
              <a:gd name="connsiteX4" fmla="*/ 0 w 11044688"/>
              <a:gd name="connsiteY4" fmla="*/ 3036498 h 6858001"/>
              <a:gd name="connsiteX5" fmla="*/ 4011284 w 11044688"/>
              <a:gd name="connsiteY5" fmla="*/ 0 h 6858001"/>
              <a:gd name="connsiteX0" fmla="*/ 3985405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3985405 w 11018809"/>
              <a:gd name="connsiteY5" fmla="*/ 0 h 6858001"/>
              <a:gd name="connsiteX0" fmla="*/ 4045790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4045790 w 11018809"/>
              <a:gd name="connsiteY5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8809" h="6858001">
                <a:moveTo>
                  <a:pt x="4045790" y="0"/>
                </a:moveTo>
                <a:lnTo>
                  <a:pt x="11018809" y="1"/>
                </a:lnTo>
                <a:lnTo>
                  <a:pt x="11018809" y="6858001"/>
                </a:lnTo>
                <a:lnTo>
                  <a:pt x="4537494" y="6858001"/>
                </a:lnTo>
                <a:cubicBezTo>
                  <a:pt x="4508740" y="6852250"/>
                  <a:pt x="28754" y="3007743"/>
                  <a:pt x="0" y="2984739"/>
                </a:cubicBezTo>
                <a:lnTo>
                  <a:pt x="4045790" y="0"/>
                </a:lnTo>
                <a:close/>
              </a:path>
            </a:pathLst>
          </a:custGeom>
          <a:solidFill>
            <a:srgbClr val="176C6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1072243" cy="365125"/>
          </a:xfrm>
        </p:spPr>
        <p:txBody>
          <a:bodyPr/>
          <a:lstStyle/>
          <a:p>
            <a:fld id="{7374CF21-00FC-48CB-AF95-A4BB8E3D0D33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69612" y="6356350"/>
            <a:ext cx="898888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8114" y="6356350"/>
            <a:ext cx="544286" cy="365125"/>
          </a:xfrm>
        </p:spPr>
        <p:txBody>
          <a:bodyPr/>
          <a:lstStyle/>
          <a:p>
            <a:fld id="{F6D821BF-F8A1-477A-A489-46F0D374796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710544" y="764478"/>
            <a:ext cx="8871856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694214" y="2196193"/>
            <a:ext cx="8888186" cy="392997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77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1072243" cy="365125"/>
          </a:xfrm>
        </p:spPr>
        <p:txBody>
          <a:bodyPr/>
          <a:lstStyle/>
          <a:p>
            <a:fld id="{7374CF21-00FC-48CB-AF95-A4BB8E3D0D33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69612" y="6356350"/>
            <a:ext cx="898888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8114" y="6356350"/>
            <a:ext cx="544286" cy="365125"/>
          </a:xfrm>
        </p:spPr>
        <p:txBody>
          <a:bodyPr/>
          <a:lstStyle/>
          <a:p>
            <a:fld id="{F6D821BF-F8A1-477A-A489-46F0D374796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961" y="0"/>
            <a:ext cx="3685039" cy="323698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0" y="2058578"/>
            <a:ext cx="12196619" cy="129549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49" y="2978603"/>
            <a:ext cx="12181651" cy="1088227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059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1072243" cy="365125"/>
          </a:xfrm>
        </p:spPr>
        <p:txBody>
          <a:bodyPr/>
          <a:lstStyle/>
          <a:p>
            <a:fld id="{7374CF21-00FC-48CB-AF95-A4BB8E3D0D33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69612" y="6356350"/>
            <a:ext cx="898888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8114" y="6356350"/>
            <a:ext cx="544286" cy="365125"/>
          </a:xfrm>
        </p:spPr>
        <p:txBody>
          <a:bodyPr/>
          <a:lstStyle/>
          <a:p>
            <a:fld id="{F6D821BF-F8A1-477A-A489-46F0D374796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18492" y="764478"/>
            <a:ext cx="8871856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02162" y="2196193"/>
            <a:ext cx="8888186" cy="392997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961" y="0"/>
            <a:ext cx="3685039" cy="323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74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 userDrawn="1"/>
        </p:nvSpPr>
        <p:spPr>
          <a:xfrm>
            <a:off x="1889184" y="-2"/>
            <a:ext cx="10302817" cy="6858001"/>
          </a:xfrm>
          <a:custGeom>
            <a:avLst/>
            <a:gdLst>
              <a:gd name="connsiteX0" fmla="*/ 0 w 8379125"/>
              <a:gd name="connsiteY0" fmla="*/ 0 h 6858000"/>
              <a:gd name="connsiteX1" fmla="*/ 8379125 w 8379125"/>
              <a:gd name="connsiteY1" fmla="*/ 0 h 6858000"/>
              <a:gd name="connsiteX2" fmla="*/ 8379125 w 8379125"/>
              <a:gd name="connsiteY2" fmla="*/ 6858000 h 6858000"/>
              <a:gd name="connsiteX3" fmla="*/ 0 w 8379125"/>
              <a:gd name="connsiteY3" fmla="*/ 6858000 h 6858000"/>
              <a:gd name="connsiteX4" fmla="*/ 0 w 8379125"/>
              <a:gd name="connsiteY4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682151 w 10061276"/>
              <a:gd name="connsiteY0" fmla="*/ 0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1682151 w 10061276"/>
              <a:gd name="connsiteY5" fmla="*/ 0 h 6858000"/>
              <a:gd name="connsiteX0" fmla="*/ 6003985 w 10061276"/>
              <a:gd name="connsiteY0" fmla="*/ 17252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6003985 w 10061276"/>
              <a:gd name="connsiteY5" fmla="*/ 17252 h 6858000"/>
              <a:gd name="connsiteX0" fmla="*/ 5305246 w 9362537"/>
              <a:gd name="connsiteY0" fmla="*/ 17252 h 6858000"/>
              <a:gd name="connsiteX1" fmla="*/ 9362537 w 9362537"/>
              <a:gd name="connsiteY1" fmla="*/ 0 h 6858000"/>
              <a:gd name="connsiteX2" fmla="*/ 9362537 w 9362537"/>
              <a:gd name="connsiteY2" fmla="*/ 6858000 h 6858000"/>
              <a:gd name="connsiteX3" fmla="*/ 1268083 w 9362537"/>
              <a:gd name="connsiteY3" fmla="*/ 6858000 h 6858000"/>
              <a:gd name="connsiteX4" fmla="*/ 0 w 9362537"/>
              <a:gd name="connsiteY4" fmla="*/ 3174520 h 6858000"/>
              <a:gd name="connsiteX5" fmla="*/ 5305246 w 9362537"/>
              <a:gd name="connsiteY5" fmla="*/ 17252 h 6858000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1268083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2881222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4477111 w 10044024"/>
              <a:gd name="connsiteY0" fmla="*/ 0 h 6858001"/>
              <a:gd name="connsiteX1" fmla="*/ 10044024 w 10044024"/>
              <a:gd name="connsiteY1" fmla="*/ 1 h 6858001"/>
              <a:gd name="connsiteX2" fmla="*/ 10044024 w 10044024"/>
              <a:gd name="connsiteY2" fmla="*/ 6858001 h 6858001"/>
              <a:gd name="connsiteX3" fmla="*/ 3562709 w 10044024"/>
              <a:gd name="connsiteY3" fmla="*/ 6858001 h 6858001"/>
              <a:gd name="connsiteX4" fmla="*/ 0 w 10044024"/>
              <a:gd name="connsiteY4" fmla="*/ 3209026 h 6858001"/>
              <a:gd name="connsiteX5" fmla="*/ 4477111 w 10044024"/>
              <a:gd name="connsiteY5" fmla="*/ 0 h 6858001"/>
              <a:gd name="connsiteX0" fmla="*/ 5331126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5331126 w 10898039"/>
              <a:gd name="connsiteY5" fmla="*/ 0 h 6858001"/>
              <a:gd name="connsiteX0" fmla="*/ 3864635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3864635 w 10898039"/>
              <a:gd name="connsiteY5" fmla="*/ 0 h 6858001"/>
              <a:gd name="connsiteX0" fmla="*/ 4011284 w 11044688"/>
              <a:gd name="connsiteY0" fmla="*/ 0 h 6858001"/>
              <a:gd name="connsiteX1" fmla="*/ 11044688 w 11044688"/>
              <a:gd name="connsiteY1" fmla="*/ 1 h 6858001"/>
              <a:gd name="connsiteX2" fmla="*/ 11044688 w 11044688"/>
              <a:gd name="connsiteY2" fmla="*/ 6858001 h 6858001"/>
              <a:gd name="connsiteX3" fmla="*/ 4563373 w 11044688"/>
              <a:gd name="connsiteY3" fmla="*/ 6858001 h 6858001"/>
              <a:gd name="connsiteX4" fmla="*/ 0 w 11044688"/>
              <a:gd name="connsiteY4" fmla="*/ 3036498 h 6858001"/>
              <a:gd name="connsiteX5" fmla="*/ 4011284 w 11044688"/>
              <a:gd name="connsiteY5" fmla="*/ 0 h 6858001"/>
              <a:gd name="connsiteX0" fmla="*/ 3985405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3985405 w 11018809"/>
              <a:gd name="connsiteY5" fmla="*/ 0 h 6858001"/>
              <a:gd name="connsiteX0" fmla="*/ 4045790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4045790 w 11018809"/>
              <a:gd name="connsiteY5" fmla="*/ 0 h 6858001"/>
              <a:gd name="connsiteX0" fmla="*/ 3364303 w 10337322"/>
              <a:gd name="connsiteY0" fmla="*/ 0 h 6858001"/>
              <a:gd name="connsiteX1" fmla="*/ 10337322 w 10337322"/>
              <a:gd name="connsiteY1" fmla="*/ 1 h 6858001"/>
              <a:gd name="connsiteX2" fmla="*/ 10337322 w 10337322"/>
              <a:gd name="connsiteY2" fmla="*/ 6858001 h 6858001"/>
              <a:gd name="connsiteX3" fmla="*/ 3856007 w 10337322"/>
              <a:gd name="connsiteY3" fmla="*/ 6858001 h 6858001"/>
              <a:gd name="connsiteX4" fmla="*/ 0 w 10337322"/>
              <a:gd name="connsiteY4" fmla="*/ 2475781 h 6858001"/>
              <a:gd name="connsiteX5" fmla="*/ 3364303 w 10337322"/>
              <a:gd name="connsiteY5" fmla="*/ 0 h 6858001"/>
              <a:gd name="connsiteX0" fmla="*/ 3329798 w 10302817"/>
              <a:gd name="connsiteY0" fmla="*/ 0 h 6858001"/>
              <a:gd name="connsiteX1" fmla="*/ 10302817 w 10302817"/>
              <a:gd name="connsiteY1" fmla="*/ 1 h 6858001"/>
              <a:gd name="connsiteX2" fmla="*/ 10302817 w 10302817"/>
              <a:gd name="connsiteY2" fmla="*/ 6858001 h 6858001"/>
              <a:gd name="connsiteX3" fmla="*/ 3821502 w 10302817"/>
              <a:gd name="connsiteY3" fmla="*/ 6858001 h 6858001"/>
              <a:gd name="connsiteX4" fmla="*/ 0 w 10302817"/>
              <a:gd name="connsiteY4" fmla="*/ 2458528 h 6858001"/>
              <a:gd name="connsiteX5" fmla="*/ 3329798 w 10302817"/>
              <a:gd name="connsiteY5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02817" h="6858001">
                <a:moveTo>
                  <a:pt x="3329798" y="0"/>
                </a:moveTo>
                <a:lnTo>
                  <a:pt x="10302817" y="1"/>
                </a:lnTo>
                <a:lnTo>
                  <a:pt x="10302817" y="6858001"/>
                </a:lnTo>
                <a:lnTo>
                  <a:pt x="3821502" y="6858001"/>
                </a:lnTo>
                <a:cubicBezTo>
                  <a:pt x="3792748" y="6852250"/>
                  <a:pt x="28754" y="2481532"/>
                  <a:pt x="0" y="2458528"/>
                </a:cubicBezTo>
                <a:lnTo>
                  <a:pt x="3329798" y="0"/>
                </a:lnTo>
                <a:close/>
              </a:path>
            </a:pathLst>
          </a:custGeom>
          <a:solidFill>
            <a:srgbClr val="AFABAB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2620" y="764478"/>
            <a:ext cx="856977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3343" y="2196193"/>
            <a:ext cx="9329057" cy="3929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10722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4CF21-00FC-48CB-AF95-A4BB8E3D0D33}" type="datetimeFigureOut">
              <a:rPr lang="en-US" smtClean="0"/>
              <a:pPr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69612" y="6356350"/>
            <a:ext cx="8988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176C6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38114" y="6356350"/>
            <a:ext cx="5442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176C6D"/>
                </a:solidFill>
              </a:defRPr>
            </a:lvl1pPr>
          </a:lstStyle>
          <a:p>
            <a:fld id="{F6D821BF-F8A1-477A-A489-46F0D37479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Isosceles Triangle 4"/>
          <p:cNvSpPr/>
          <p:nvPr userDrawn="1"/>
        </p:nvSpPr>
        <p:spPr>
          <a:xfrm rot="5400000">
            <a:off x="-208443" y="247259"/>
            <a:ext cx="3338423" cy="2938791"/>
          </a:xfrm>
          <a:custGeom>
            <a:avLst/>
            <a:gdLst>
              <a:gd name="connsiteX0" fmla="*/ 0 w 3381555"/>
              <a:gd name="connsiteY0" fmla="*/ 3827311 h 3827311"/>
              <a:gd name="connsiteX1" fmla="*/ 1690778 w 3381555"/>
              <a:gd name="connsiteY1" fmla="*/ 0 h 3827311"/>
              <a:gd name="connsiteX2" fmla="*/ 3381555 w 3381555"/>
              <a:gd name="connsiteY2" fmla="*/ 3827311 h 3827311"/>
              <a:gd name="connsiteX3" fmla="*/ 0 w 3381555"/>
              <a:gd name="connsiteY3" fmla="*/ 3827311 h 3827311"/>
              <a:gd name="connsiteX0" fmla="*/ 0 w 3381555"/>
              <a:gd name="connsiteY0" fmla="*/ 4034345 h 4034345"/>
              <a:gd name="connsiteX1" fmla="*/ 1216325 w 3381555"/>
              <a:gd name="connsiteY1" fmla="*/ 0 h 4034345"/>
              <a:gd name="connsiteX2" fmla="*/ 3381555 w 3381555"/>
              <a:gd name="connsiteY2" fmla="*/ 4034345 h 4034345"/>
              <a:gd name="connsiteX3" fmla="*/ 0 w 3381555"/>
              <a:gd name="connsiteY3" fmla="*/ 4034345 h 4034345"/>
              <a:gd name="connsiteX0" fmla="*/ 0 w 3838755"/>
              <a:gd name="connsiteY0" fmla="*/ 4034345 h 4034345"/>
              <a:gd name="connsiteX1" fmla="*/ 1216325 w 3838755"/>
              <a:gd name="connsiteY1" fmla="*/ 0 h 4034345"/>
              <a:gd name="connsiteX2" fmla="*/ 3838755 w 3838755"/>
              <a:gd name="connsiteY2" fmla="*/ 3991213 h 4034345"/>
              <a:gd name="connsiteX3" fmla="*/ 0 w 3838755"/>
              <a:gd name="connsiteY3" fmla="*/ 4034345 h 4034345"/>
              <a:gd name="connsiteX0" fmla="*/ 0 w 3847381"/>
              <a:gd name="connsiteY0" fmla="*/ 4034345 h 4034345"/>
              <a:gd name="connsiteX1" fmla="*/ 1216325 w 3847381"/>
              <a:gd name="connsiteY1" fmla="*/ 0 h 4034345"/>
              <a:gd name="connsiteX2" fmla="*/ 3847381 w 3847381"/>
              <a:gd name="connsiteY2" fmla="*/ 4034345 h 4034345"/>
              <a:gd name="connsiteX3" fmla="*/ 0 w 3847381"/>
              <a:gd name="connsiteY3" fmla="*/ 4034345 h 4034345"/>
              <a:gd name="connsiteX0" fmla="*/ 0 w 3338423"/>
              <a:gd name="connsiteY0" fmla="*/ 4034345 h 4042971"/>
              <a:gd name="connsiteX1" fmla="*/ 1216325 w 3338423"/>
              <a:gd name="connsiteY1" fmla="*/ 0 h 4042971"/>
              <a:gd name="connsiteX2" fmla="*/ 3338423 w 3338423"/>
              <a:gd name="connsiteY2" fmla="*/ 4042971 h 4042971"/>
              <a:gd name="connsiteX3" fmla="*/ 0 w 3338423"/>
              <a:gd name="connsiteY3" fmla="*/ 4034345 h 4042971"/>
              <a:gd name="connsiteX0" fmla="*/ 0 w 3338423"/>
              <a:gd name="connsiteY0" fmla="*/ 2973296 h 2981922"/>
              <a:gd name="connsiteX1" fmla="*/ 1345721 w 3338423"/>
              <a:gd name="connsiteY1" fmla="*/ 0 h 2981922"/>
              <a:gd name="connsiteX2" fmla="*/ 3338423 w 3338423"/>
              <a:gd name="connsiteY2" fmla="*/ 2981922 h 2981922"/>
              <a:gd name="connsiteX3" fmla="*/ 0 w 3338423"/>
              <a:gd name="connsiteY3" fmla="*/ 2973296 h 2981922"/>
              <a:gd name="connsiteX0" fmla="*/ 0 w 3338423"/>
              <a:gd name="connsiteY0" fmla="*/ 2930164 h 2938790"/>
              <a:gd name="connsiteX1" fmla="*/ 1302592 w 3338423"/>
              <a:gd name="connsiteY1" fmla="*/ 0 h 2938790"/>
              <a:gd name="connsiteX2" fmla="*/ 3338423 w 3338423"/>
              <a:gd name="connsiteY2" fmla="*/ 2938790 h 2938790"/>
              <a:gd name="connsiteX3" fmla="*/ 0 w 3338423"/>
              <a:gd name="connsiteY3" fmla="*/ 2930164 h 2938790"/>
              <a:gd name="connsiteX0" fmla="*/ 0 w 3338423"/>
              <a:gd name="connsiteY0" fmla="*/ 2930165 h 2938791"/>
              <a:gd name="connsiteX1" fmla="*/ 1285342 w 3338423"/>
              <a:gd name="connsiteY1" fmla="*/ 0 h 2938791"/>
              <a:gd name="connsiteX2" fmla="*/ 3338423 w 3338423"/>
              <a:gd name="connsiteY2" fmla="*/ 2938791 h 2938791"/>
              <a:gd name="connsiteX3" fmla="*/ 0 w 3338423"/>
              <a:gd name="connsiteY3" fmla="*/ 2930165 h 2938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423" h="2938791">
                <a:moveTo>
                  <a:pt x="0" y="2930165"/>
                </a:moveTo>
                <a:lnTo>
                  <a:pt x="1285342" y="0"/>
                </a:lnTo>
                <a:lnTo>
                  <a:pt x="3338423" y="2938791"/>
                </a:lnTo>
                <a:lnTo>
                  <a:pt x="0" y="2930165"/>
                </a:lnTo>
                <a:close/>
              </a:path>
            </a:pathLst>
          </a:custGeom>
          <a:solidFill>
            <a:srgbClr val="176C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16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1" r:id="rId3"/>
    <p:sldLayoutId id="2147483728" r:id="rId4"/>
    <p:sldLayoutId id="2147483729" r:id="rId5"/>
    <p:sldLayoutId id="2147483731" r:id="rId6"/>
    <p:sldLayoutId id="2147483730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176C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3200408"/>
            <a:ext cx="8869135" cy="1295490"/>
          </a:xfrm>
        </p:spPr>
        <p:txBody>
          <a:bodyPr/>
          <a:lstStyle/>
          <a:p>
            <a:r>
              <a:rPr lang="en-US" dirty="0" smtClean="0"/>
              <a:t>Serving Adult Education Students </a:t>
            </a:r>
            <a:br>
              <a:rPr lang="en-US" dirty="0" smtClean="0"/>
            </a:br>
            <a:r>
              <a:rPr lang="en-US" dirty="0" smtClean="0"/>
              <a:t>with Disabilities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8565" y="4120433"/>
            <a:ext cx="8858250" cy="1088227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WIOA Title II Providers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391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492" y="764478"/>
            <a:ext cx="9245638" cy="1143000"/>
          </a:xfrm>
        </p:spPr>
        <p:txBody>
          <a:bodyPr/>
          <a:lstStyle/>
          <a:p>
            <a:r>
              <a:rPr lang="en-US" dirty="0" smtClean="0"/>
              <a:t>Provider Responsibilities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Staff Training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7" y="4714875"/>
            <a:ext cx="2143125" cy="21431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162" y="2073490"/>
            <a:ext cx="10460573" cy="396373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variety of staff development trainings are provided or recommended for instructors to build teach effectiveness based on the most rigorous research available. </a:t>
            </a:r>
          </a:p>
          <a:p>
            <a:r>
              <a:rPr lang="en-US" dirty="0" smtClean="0"/>
              <a:t>Instructional resources – curriculum, lesson plans, and interactive tutorials – that instructors can use to deliver high-quality, evidence based instruction to adult learners is also available and widely shared.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811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492" y="764478"/>
            <a:ext cx="9245638" cy="1143000"/>
          </a:xfrm>
        </p:spPr>
        <p:txBody>
          <a:bodyPr/>
          <a:lstStyle/>
          <a:p>
            <a:r>
              <a:rPr lang="en-US" dirty="0" smtClean="0"/>
              <a:t>Student Responsibilities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162" y="2073490"/>
            <a:ext cx="10460573" cy="3963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student must: </a:t>
            </a:r>
            <a:endParaRPr lang="en-US" dirty="0" smtClean="0"/>
          </a:p>
          <a:p>
            <a:pPr lvl="1"/>
            <a:r>
              <a:rPr lang="en-US" dirty="0" smtClean="0"/>
              <a:t>Request </a:t>
            </a:r>
            <a:r>
              <a:rPr lang="en-US" dirty="0"/>
              <a:t>an academic </a:t>
            </a:r>
            <a:r>
              <a:rPr lang="en-US" dirty="0" smtClean="0"/>
              <a:t>accommodation; and </a:t>
            </a:r>
          </a:p>
          <a:p>
            <a:pPr lvl="1"/>
            <a:r>
              <a:rPr lang="en-US" dirty="0" smtClean="0"/>
              <a:t>Provide </a:t>
            </a:r>
            <a:r>
              <a:rPr lang="en-US" dirty="0"/>
              <a:t>current documentation of a disability and the need for academic </a:t>
            </a:r>
            <a:r>
              <a:rPr lang="en-US" dirty="0" smtClean="0"/>
              <a:t>accommodation.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829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492" y="764478"/>
            <a:ext cx="9245638" cy="1143000"/>
          </a:xfrm>
        </p:spPr>
        <p:txBody>
          <a:bodyPr/>
          <a:lstStyle/>
          <a:p>
            <a:r>
              <a:rPr lang="en-US" dirty="0" smtClean="0"/>
              <a:t>Student Responsibilities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Documentation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651" y="5119127"/>
            <a:ext cx="1895475" cy="15144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162" y="2073490"/>
            <a:ext cx="10460573" cy="396373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Documentation must: </a:t>
            </a:r>
            <a:endParaRPr lang="en-US" dirty="0" smtClean="0"/>
          </a:p>
          <a:p>
            <a:pPr lvl="1"/>
            <a:r>
              <a:rPr lang="en-US" dirty="0" smtClean="0"/>
              <a:t>Be </a:t>
            </a:r>
            <a:r>
              <a:rPr lang="en-US" dirty="0"/>
              <a:t>prepared by an appropriate </a:t>
            </a:r>
            <a:r>
              <a:rPr lang="en-US" dirty="0" smtClean="0"/>
              <a:t>professional; </a:t>
            </a:r>
          </a:p>
          <a:p>
            <a:pPr lvl="1"/>
            <a:r>
              <a:rPr lang="en-US" dirty="0" smtClean="0"/>
              <a:t>Include </a:t>
            </a:r>
            <a:r>
              <a:rPr lang="en-US" dirty="0"/>
              <a:t>a written statement of the diagnosis of the current disability, date of the diagnosis, </a:t>
            </a:r>
            <a:r>
              <a:rPr lang="en-US" dirty="0" smtClean="0"/>
              <a:t>and how </a:t>
            </a:r>
            <a:r>
              <a:rPr lang="en-US" dirty="0"/>
              <a:t>the diagnosis was </a:t>
            </a:r>
            <a:r>
              <a:rPr lang="en-US" dirty="0" smtClean="0"/>
              <a:t>reached; </a:t>
            </a:r>
          </a:p>
          <a:p>
            <a:pPr lvl="1"/>
            <a:r>
              <a:rPr lang="en-US" dirty="0" smtClean="0"/>
              <a:t>Include </a:t>
            </a:r>
            <a:r>
              <a:rPr lang="en-US" dirty="0"/>
              <a:t>a statement of how the current disability affects a major life </a:t>
            </a:r>
            <a:r>
              <a:rPr lang="en-US" dirty="0" smtClean="0"/>
              <a:t>activity; </a:t>
            </a:r>
          </a:p>
          <a:p>
            <a:pPr lvl="1"/>
            <a:r>
              <a:rPr lang="en-US" dirty="0" smtClean="0"/>
              <a:t>Include </a:t>
            </a:r>
            <a:r>
              <a:rPr lang="en-US" dirty="0"/>
              <a:t>a statement of how the current disability affects academic </a:t>
            </a:r>
            <a:r>
              <a:rPr lang="en-US" dirty="0" smtClean="0"/>
              <a:t>performance; and</a:t>
            </a:r>
          </a:p>
          <a:p>
            <a:pPr lvl="1"/>
            <a:r>
              <a:rPr lang="en-US" dirty="0" smtClean="0"/>
              <a:t>Include </a:t>
            </a:r>
            <a:r>
              <a:rPr lang="en-US" dirty="0"/>
              <a:t>recommendations regarding appropriate accommodations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291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162" y="1907478"/>
            <a:ext cx="10899238" cy="495052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The Americans with Disabilities Act (ADA) requires </a:t>
            </a:r>
            <a:r>
              <a:rPr lang="en-US" dirty="0" smtClean="0"/>
              <a:t>education providers to offer </a:t>
            </a:r>
            <a:r>
              <a:rPr lang="en-US" dirty="0"/>
              <a:t>effective, reasonable accommodations for </a:t>
            </a:r>
            <a:r>
              <a:rPr lang="en-US" dirty="0" smtClean="0"/>
              <a:t>students with </a:t>
            </a:r>
            <a:r>
              <a:rPr lang="en-US" dirty="0"/>
              <a:t>disabilities</a:t>
            </a:r>
            <a:r>
              <a:rPr lang="en-US" dirty="0" smtClean="0"/>
              <a:t>. Sometimes providers will need to </a:t>
            </a:r>
            <a:r>
              <a:rPr lang="en-US" dirty="0" smtClean="0"/>
              <a:t>work with students who </a:t>
            </a:r>
            <a:r>
              <a:rPr lang="en-US" dirty="0"/>
              <a:t>request accommodations </a:t>
            </a:r>
            <a:r>
              <a:rPr lang="en-US" dirty="0" smtClean="0"/>
              <a:t>to </a:t>
            </a:r>
            <a:r>
              <a:rPr lang="en-US" dirty="0"/>
              <a:t>come up with </a:t>
            </a:r>
            <a:r>
              <a:rPr lang="en-US" dirty="0" smtClean="0"/>
              <a:t>accommodations. </a:t>
            </a:r>
          </a:p>
          <a:p>
            <a:pPr lvl="1"/>
            <a:r>
              <a:rPr lang="en-US" dirty="0" smtClean="0"/>
              <a:t>Analyze </a:t>
            </a:r>
            <a:r>
              <a:rPr lang="en-US" dirty="0"/>
              <a:t>the particular </a:t>
            </a:r>
            <a:r>
              <a:rPr lang="en-US" dirty="0" smtClean="0"/>
              <a:t>education services involved; </a:t>
            </a:r>
          </a:p>
          <a:p>
            <a:pPr lvl="1"/>
            <a:r>
              <a:rPr lang="en-US" dirty="0" smtClean="0"/>
              <a:t>Consult </a:t>
            </a:r>
            <a:r>
              <a:rPr lang="en-US" dirty="0"/>
              <a:t>with the </a:t>
            </a:r>
            <a:r>
              <a:rPr lang="en-US" dirty="0" smtClean="0"/>
              <a:t>student to </a:t>
            </a:r>
            <a:r>
              <a:rPr lang="en-US" dirty="0"/>
              <a:t>ascertain the precise </a:t>
            </a:r>
            <a:r>
              <a:rPr lang="en-US" dirty="0" smtClean="0"/>
              <a:t>limitations </a:t>
            </a:r>
            <a:r>
              <a:rPr lang="en-US" dirty="0" smtClean="0"/>
              <a:t>and </a:t>
            </a:r>
            <a:r>
              <a:rPr lang="en-US" dirty="0"/>
              <a:t>how those limitations could be overcome with a reasonable accommodation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In </a:t>
            </a:r>
            <a:r>
              <a:rPr lang="en-US" dirty="0" smtClean="0"/>
              <a:t>consultation, </a:t>
            </a:r>
            <a:r>
              <a:rPr lang="en-US" dirty="0"/>
              <a:t>identify potential accommodations and assess the effectiveness each would </a:t>
            </a:r>
            <a:r>
              <a:rPr lang="en-US" dirty="0" smtClean="0"/>
              <a:t>have; </a:t>
            </a:r>
            <a:r>
              <a:rPr lang="en-US" dirty="0" smtClean="0"/>
              <a:t>and</a:t>
            </a:r>
          </a:p>
          <a:p>
            <a:pPr lvl="1"/>
            <a:r>
              <a:rPr lang="en-US" dirty="0" smtClean="0"/>
              <a:t>Consider </a:t>
            </a:r>
            <a:r>
              <a:rPr lang="en-US" dirty="0"/>
              <a:t>the preference of </a:t>
            </a:r>
            <a:r>
              <a:rPr lang="en-US" dirty="0" smtClean="0"/>
              <a:t>student and </a:t>
            </a:r>
            <a:r>
              <a:rPr lang="en-US" dirty="0"/>
              <a:t>select and implement the accommodation that is most appropriate for both the </a:t>
            </a:r>
            <a:r>
              <a:rPr lang="en-US" dirty="0" smtClean="0"/>
              <a:t>student and </a:t>
            </a:r>
            <a:r>
              <a:rPr lang="en-US" dirty="0"/>
              <a:t>the </a:t>
            </a:r>
            <a:r>
              <a:rPr lang="en-US" dirty="0" smtClean="0"/>
              <a:t>provider.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Accommodations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890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162" y="2076450"/>
            <a:ext cx="10797638" cy="47815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An </a:t>
            </a:r>
            <a:r>
              <a:rPr lang="en-US" dirty="0"/>
              <a:t>“</a:t>
            </a:r>
            <a:r>
              <a:rPr lang="en-US" dirty="0" smtClean="0"/>
              <a:t>accommodation” </a:t>
            </a:r>
            <a:r>
              <a:rPr lang="en-US" dirty="0"/>
              <a:t>question that </a:t>
            </a:r>
            <a:r>
              <a:rPr lang="en-US" dirty="0" smtClean="0"/>
              <a:t>could </a:t>
            </a:r>
            <a:r>
              <a:rPr lang="en-US" dirty="0"/>
              <a:t>be asked is: “Will a reasonable adjustment or modification provide an opportunity for a person with a disability to achieve the same level of performance and to enjoy benefits equal to those of an average, similarly situated person without a disability?” 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Accommodations </a:t>
            </a:r>
            <a:r>
              <a:rPr lang="en-US" dirty="0"/>
              <a:t>do not have to ensure equal results or provide exactly the same benefits. Programs are only required to accommodate a “known” disability for a qualified </a:t>
            </a:r>
            <a:r>
              <a:rPr lang="en-US" dirty="0" smtClean="0"/>
              <a:t>student</a:t>
            </a:r>
            <a:r>
              <a:rPr lang="en-US" dirty="0"/>
              <a:t>. The requirement will generally be triggered by a request from </a:t>
            </a:r>
            <a:r>
              <a:rPr lang="en-US" dirty="0" smtClean="0"/>
              <a:t>a student.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Accommodations </a:t>
            </a:r>
            <a:r>
              <a:rPr lang="en-US" dirty="0"/>
              <a:t>made to ensure that a </a:t>
            </a:r>
            <a:r>
              <a:rPr lang="en-US" dirty="0" smtClean="0"/>
              <a:t>provider’s program </a:t>
            </a:r>
            <a:r>
              <a:rPr lang="en-US" dirty="0"/>
              <a:t>is accessible to a student are the responsibility of the </a:t>
            </a:r>
            <a:r>
              <a:rPr lang="en-US" dirty="0" smtClean="0"/>
              <a:t>provider, </a:t>
            </a:r>
            <a:r>
              <a:rPr lang="en-US" dirty="0"/>
              <a:t>not the student.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Accommodations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Tips and Suggestions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936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3200407"/>
            <a:ext cx="8869135" cy="1929531"/>
          </a:xfrm>
        </p:spPr>
        <p:txBody>
          <a:bodyPr/>
          <a:lstStyle/>
          <a:p>
            <a:pPr algn="r"/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>Thank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043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Provider Responsibilities</a:t>
            </a:r>
          </a:p>
          <a:p>
            <a:pPr lvl="1"/>
            <a:r>
              <a:rPr lang="en-US" dirty="0" smtClean="0"/>
              <a:t>Intake, registration and orientation </a:t>
            </a:r>
          </a:p>
          <a:p>
            <a:pPr lvl="1"/>
            <a:r>
              <a:rPr lang="en-US" dirty="0" smtClean="0"/>
              <a:t>Confidentiality</a:t>
            </a:r>
          </a:p>
          <a:p>
            <a:pPr lvl="1"/>
            <a:r>
              <a:rPr lang="en-US" dirty="0" smtClean="0"/>
              <a:t>Assessments and screenings</a:t>
            </a:r>
          </a:p>
          <a:p>
            <a:pPr lvl="1"/>
            <a:r>
              <a:rPr lang="en-US" dirty="0" smtClean="0"/>
              <a:t>Service delivery</a:t>
            </a:r>
          </a:p>
          <a:p>
            <a:pPr lvl="1"/>
            <a:r>
              <a:rPr lang="en-US" dirty="0" smtClean="0"/>
              <a:t>Staff training</a:t>
            </a:r>
            <a:endParaRPr lang="en-US" dirty="0"/>
          </a:p>
          <a:p>
            <a:r>
              <a:rPr lang="en-US" dirty="0" smtClean="0"/>
              <a:t>Student Responsibilities</a:t>
            </a:r>
          </a:p>
          <a:p>
            <a:pPr lvl="1"/>
            <a:r>
              <a:rPr lang="en-US" dirty="0" smtClean="0"/>
              <a:t>Documentation</a:t>
            </a:r>
          </a:p>
          <a:p>
            <a:r>
              <a:rPr lang="en-US" dirty="0" smtClean="0"/>
              <a:t>Accommodations</a:t>
            </a:r>
          </a:p>
        </p:txBody>
      </p:sp>
    </p:spTree>
    <p:extLst>
      <p:ext uri="{BB962C8B-B14F-4D97-AF65-F5344CB8AC3E}">
        <p14:creationId xmlns:p14="http://schemas.microsoft.com/office/powerpoint/2010/main" val="2864057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purpose of ADA, Section 504 and WIOA Section 188 is to set standards to which adult education providers must adhere to ensure equal access for all persons.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8" b="4906"/>
          <a:stretch/>
        </p:blipFill>
        <p:spPr>
          <a:xfrm>
            <a:off x="8606427" y="3123210"/>
            <a:ext cx="3239584" cy="207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22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Provider Responsibilities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162" y="2075935"/>
            <a:ext cx="8888186" cy="4050228"/>
          </a:xfrm>
        </p:spPr>
        <p:txBody>
          <a:bodyPr>
            <a:normAutofit/>
          </a:bodyPr>
          <a:lstStyle/>
          <a:p>
            <a:r>
              <a:rPr lang="en-US" dirty="0" smtClean="0"/>
              <a:t>Ensure that all program services are accessible; and</a:t>
            </a:r>
          </a:p>
          <a:p>
            <a:r>
              <a:rPr lang="en-US" dirty="0" smtClean="0"/>
              <a:t>Ensure that all sites, including classrooms, are barrier-free in accordance with ADA.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699" y="4287795"/>
            <a:ext cx="3048082" cy="193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58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Provider Responsibilities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Intake and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162" y="2224216"/>
            <a:ext cx="8888186" cy="3901947"/>
          </a:xfrm>
        </p:spPr>
        <p:txBody>
          <a:bodyPr>
            <a:normAutofit/>
          </a:bodyPr>
          <a:lstStyle/>
          <a:p>
            <a:r>
              <a:rPr lang="en-US" dirty="0" smtClean="0"/>
              <a:t>Program intake procedures – including orientation and enrollment – must be open and free of discrimination and bias. </a:t>
            </a:r>
          </a:p>
          <a:p>
            <a:pPr lvl="1"/>
            <a:r>
              <a:rPr lang="en-US" dirty="0" smtClean="0"/>
              <a:t>Program staff may not make inquiries at the time of enrollment as to whether an applicant is a person with a disability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699" y="4287795"/>
            <a:ext cx="3048082" cy="193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22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971" y="3951992"/>
            <a:ext cx="4348342" cy="2174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Provider Responsibilities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Confidentiality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162" y="2248930"/>
            <a:ext cx="8888186" cy="387723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Academic information obtained while a student (either disabled or not disabled) is/was enrolled in </a:t>
            </a:r>
            <a:r>
              <a:rPr lang="en-US" dirty="0" smtClean="0"/>
              <a:t>an AEL  program may </a:t>
            </a:r>
            <a:r>
              <a:rPr lang="en-US" dirty="0"/>
              <a:t>not be shared </a:t>
            </a:r>
            <a:r>
              <a:rPr lang="en-US" dirty="0" smtClean="0"/>
              <a:t>without </a:t>
            </a:r>
            <a:r>
              <a:rPr lang="en-US" dirty="0"/>
              <a:t>a signed release of information </a:t>
            </a:r>
            <a:r>
              <a:rPr lang="en-US" dirty="0" smtClean="0"/>
              <a:t>form (FERPA, 1974); </a:t>
            </a:r>
          </a:p>
          <a:p>
            <a:r>
              <a:rPr lang="en-US" dirty="0" smtClean="0"/>
              <a:t>Information </a:t>
            </a:r>
            <a:r>
              <a:rPr lang="en-US" dirty="0"/>
              <a:t>pertaining to a student’s disability is confidential and must be treated as such. </a:t>
            </a:r>
            <a:endParaRPr lang="en-US" dirty="0" smtClean="0"/>
          </a:p>
          <a:p>
            <a:r>
              <a:rPr lang="en-US" dirty="0" smtClean="0"/>
              <a:t>Such </a:t>
            </a:r>
            <a:r>
              <a:rPr lang="en-US" dirty="0"/>
              <a:t>information must be stored in a secure fashion.</a:t>
            </a:r>
          </a:p>
        </p:txBody>
      </p:sp>
    </p:spTree>
    <p:extLst>
      <p:ext uri="{BB962C8B-B14F-4D97-AF65-F5344CB8AC3E}">
        <p14:creationId xmlns:p14="http://schemas.microsoft.com/office/powerpoint/2010/main" val="1412486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492" y="764478"/>
            <a:ext cx="5761032" cy="1143000"/>
          </a:xfrm>
        </p:spPr>
        <p:txBody>
          <a:bodyPr/>
          <a:lstStyle/>
          <a:p>
            <a:r>
              <a:rPr lang="en-US" dirty="0" smtClean="0"/>
              <a:t>Provider Responsibilities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162" y="2073490"/>
            <a:ext cx="5605741" cy="396373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When </a:t>
            </a:r>
            <a:r>
              <a:rPr lang="en-US" dirty="0" smtClean="0"/>
              <a:t>administrating tests it </a:t>
            </a:r>
            <a:r>
              <a:rPr lang="en-US" dirty="0"/>
              <a:t>is BEST practice </a:t>
            </a:r>
            <a:r>
              <a:rPr lang="en-US" dirty="0" smtClean="0"/>
              <a:t>to administer </a:t>
            </a:r>
            <a:r>
              <a:rPr lang="en-US" dirty="0"/>
              <a:t>the test in such a fashion that the results will accurately reflect the student’s </a:t>
            </a:r>
            <a:r>
              <a:rPr lang="en-US" dirty="0" smtClean="0"/>
              <a:t>aptitude or </a:t>
            </a:r>
            <a:r>
              <a:rPr lang="en-US" dirty="0"/>
              <a:t>achievement level rather than reflecting the student’s impaired sensory, manual, or </a:t>
            </a:r>
            <a:r>
              <a:rPr lang="en-US" dirty="0" smtClean="0"/>
              <a:t>speaking skills</a:t>
            </a:r>
            <a:r>
              <a:rPr lang="en-US" dirty="0"/>
              <a:t>.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164156"/>
              </p:ext>
            </p:extLst>
          </p:nvPr>
        </p:nvGraphicFramePr>
        <p:xfrm>
          <a:off x="5907903" y="536124"/>
          <a:ext cx="6284097" cy="544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8"/>
                <a:gridCol w="2899719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Possible Assessment Accommodations*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TABE®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8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CASAS®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8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Extra time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Plain straight-edge</a:t>
                      </a:r>
                      <a:r>
                        <a:rPr lang="en-US" sz="1600" baseline="0" dirty="0" smtClean="0"/>
                        <a:t> ruler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Test reader for directions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Magnifying</a:t>
                      </a:r>
                      <a:r>
                        <a:rPr lang="en-US" sz="1600" baseline="0" dirty="0" smtClean="0"/>
                        <a:t> strips or glass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Test reader for passages and items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Colored</a:t>
                      </a:r>
                      <a:r>
                        <a:rPr lang="en-US" sz="1600" baseline="0" dirty="0" smtClean="0"/>
                        <a:t> overlays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Spelling assistance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Sign language interpreter for instructions only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Test item restated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Alternate test setting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Alternate test setting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Ear plugs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Recorded responses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Simple calculator</a:t>
                      </a:r>
                      <a:r>
                        <a:rPr lang="en-US" sz="1600" baseline="0" dirty="0" smtClean="0"/>
                        <a:t> for Level A/B only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Calculators on math tables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Braille or enlarge print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Marking in test booklets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Extra time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Frequent breaks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Scribe/writer/communication board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558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492" y="764478"/>
            <a:ext cx="9245638" cy="1143000"/>
          </a:xfrm>
        </p:spPr>
        <p:txBody>
          <a:bodyPr/>
          <a:lstStyle/>
          <a:p>
            <a:r>
              <a:rPr lang="en-US" dirty="0" smtClean="0"/>
              <a:t>Provider Responsibilities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162" y="2073490"/>
            <a:ext cx="10460573" cy="396373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Some providers may choose to conduct a screening for possible special needs during </a:t>
            </a:r>
            <a:r>
              <a:rPr lang="en-US" dirty="0" smtClean="0"/>
              <a:t>intake. </a:t>
            </a:r>
          </a:p>
          <a:p>
            <a:r>
              <a:rPr lang="en-US" dirty="0" smtClean="0"/>
              <a:t>The </a:t>
            </a:r>
            <a:r>
              <a:rPr lang="en-US" dirty="0"/>
              <a:t>results from the screening can be used to decide whether the participant should be referred for further assistance. </a:t>
            </a:r>
            <a:endParaRPr lang="en-US" dirty="0" smtClean="0"/>
          </a:p>
          <a:p>
            <a:r>
              <a:rPr lang="en-US" dirty="0" smtClean="0"/>
              <a:t>Screening </a:t>
            </a:r>
            <a:r>
              <a:rPr lang="en-US" dirty="0"/>
              <a:t>instruments cannot diagnose a disability. </a:t>
            </a:r>
            <a:endParaRPr lang="en-US" dirty="0" smtClean="0"/>
          </a:p>
          <a:p>
            <a:r>
              <a:rPr lang="en-US" dirty="0" smtClean="0"/>
              <a:t>Providers </a:t>
            </a:r>
            <a:r>
              <a:rPr lang="en-US" dirty="0"/>
              <a:t>offering screening must have a formal policy detailing their processes including but not limited to: which participants are screened; how selection is determined; type of screening; and how it is administered.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291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492" y="764478"/>
            <a:ext cx="9245638" cy="1143000"/>
          </a:xfrm>
        </p:spPr>
        <p:txBody>
          <a:bodyPr/>
          <a:lstStyle/>
          <a:p>
            <a:r>
              <a:rPr lang="en-US" dirty="0" smtClean="0"/>
              <a:t>Provider Responsibilities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Service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162" y="2073490"/>
            <a:ext cx="10460573" cy="39637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As in all education programs, instruction should:</a:t>
            </a:r>
          </a:p>
          <a:p>
            <a:pPr lvl="1"/>
            <a:r>
              <a:rPr lang="en-US" dirty="0" smtClean="0"/>
              <a:t>Be </a:t>
            </a:r>
            <a:r>
              <a:rPr lang="en-US" dirty="0"/>
              <a:t>designed to meet the student’s individual needs.</a:t>
            </a:r>
          </a:p>
          <a:p>
            <a:pPr lvl="1"/>
            <a:r>
              <a:rPr lang="en-US" dirty="0" smtClean="0"/>
              <a:t>Be </a:t>
            </a:r>
            <a:r>
              <a:rPr lang="en-US" dirty="0"/>
              <a:t>based on the student’s strengths.</a:t>
            </a:r>
          </a:p>
          <a:p>
            <a:pPr lvl="1"/>
            <a:r>
              <a:rPr lang="en-US" dirty="0" smtClean="0"/>
              <a:t>Be </a:t>
            </a:r>
            <a:r>
              <a:rPr lang="en-US" dirty="0"/>
              <a:t>flexible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dirty="0" smtClean="0"/>
              <a:t>Academic </a:t>
            </a:r>
            <a:r>
              <a:rPr lang="en-US" dirty="0"/>
              <a:t>adjustments and accommodations are to be made based on the individual’s </a:t>
            </a:r>
            <a:r>
              <a:rPr lang="en-US" dirty="0" smtClean="0"/>
              <a:t>disability and </a:t>
            </a:r>
            <a:r>
              <a:rPr lang="en-US" dirty="0"/>
              <a:t>need that allow the person with a disability to demonstrate the same skill/final product as </a:t>
            </a:r>
            <a:r>
              <a:rPr lang="en-US" dirty="0" smtClean="0"/>
              <a:t>a non-disabled </a:t>
            </a:r>
            <a:r>
              <a:rPr lang="en-US" dirty="0"/>
              <a:t>student. </a:t>
            </a:r>
            <a:endParaRPr lang="en-US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dirty="0" smtClean="0"/>
              <a:t>Adjustments </a:t>
            </a:r>
            <a:r>
              <a:rPr lang="en-US" dirty="0"/>
              <a:t>may include auxiliary aids to academic requirements as necessary to ensure that </a:t>
            </a:r>
            <a:r>
              <a:rPr lang="en-US" dirty="0" smtClean="0"/>
              <a:t>the student </a:t>
            </a:r>
            <a:r>
              <a:rPr lang="en-US" dirty="0"/>
              <a:t>with disabilities has an equal educational opportunity.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37393"/>
      </p:ext>
    </p:extLst>
  </p:cSld>
  <p:clrMapOvr>
    <a:masterClrMapping/>
  </p:clrMapOvr>
</p:sld>
</file>

<file path=ppt/theme/theme1.xml><?xml version="1.0" encoding="utf-8"?>
<a:theme xmlns:a="http://schemas.openxmlformats.org/drawingml/2006/main" name="Iowa Workforce Development">
  <a:themeElements>
    <a:clrScheme name="Iowa Workforce Development">
      <a:dk1>
        <a:srgbClr val="39413D"/>
      </a:dk1>
      <a:lt1>
        <a:srgbClr val="FFFFFF"/>
      </a:lt1>
      <a:dk2>
        <a:srgbClr val="39413D"/>
      </a:dk2>
      <a:lt2>
        <a:srgbClr val="5F6863"/>
      </a:lt2>
      <a:accent1>
        <a:srgbClr val="00808D"/>
      </a:accent1>
      <a:accent2>
        <a:srgbClr val="B94630"/>
      </a:accent2>
      <a:accent3>
        <a:srgbClr val="4E7D4B"/>
      </a:accent3>
      <a:accent4>
        <a:srgbClr val="004156"/>
      </a:accent4>
      <a:accent5>
        <a:srgbClr val="00808D"/>
      </a:accent5>
      <a:accent6>
        <a:srgbClr val="5F6863"/>
      </a:accent6>
      <a:hlink>
        <a:srgbClr val="0000FF"/>
      </a:hlink>
      <a:folHlink>
        <a:srgbClr val="800080"/>
      </a:folHlink>
    </a:clrScheme>
    <a:fontScheme name="Iowa Workforce Develop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13238</TotalTime>
  <Words>883</Words>
  <Application>Microsoft Office PowerPoint</Application>
  <PresentationFormat>Widescreen</PresentationFormat>
  <Paragraphs>104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Iowa Workforce Development</vt:lpstr>
      <vt:lpstr>Serving Adult Education Students  with Disabilities</vt:lpstr>
      <vt:lpstr>Topics</vt:lpstr>
      <vt:lpstr>Background</vt:lpstr>
      <vt:lpstr>Provider Responsibilities  General</vt:lpstr>
      <vt:lpstr>Provider Responsibilities  Intake and Orientation</vt:lpstr>
      <vt:lpstr>Provider Responsibilities  Confidentiality</vt:lpstr>
      <vt:lpstr>Provider Responsibilities  Assessments</vt:lpstr>
      <vt:lpstr>Provider Responsibilities  Screening</vt:lpstr>
      <vt:lpstr>Provider Responsibilities  Service Delivery</vt:lpstr>
      <vt:lpstr>Provider Responsibilities  Staff Training</vt:lpstr>
      <vt:lpstr>Student Responsibilities  </vt:lpstr>
      <vt:lpstr>Student Responsibilities  Documentation</vt:lpstr>
      <vt:lpstr>Accommodations </vt:lpstr>
      <vt:lpstr>Accommodations  Tips and Suggestions</vt:lpstr>
      <vt:lpstr>Questions? Thank you.</vt:lpstr>
    </vt:vector>
  </TitlesOfParts>
  <Company>Iowa Workforce Development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Hommer</dc:creator>
  <cp:lastModifiedBy>Harris, Alex [IDOE]</cp:lastModifiedBy>
  <cp:revision>47</cp:revision>
  <dcterms:created xsi:type="dcterms:W3CDTF">2018-06-13T15:03:45Z</dcterms:created>
  <dcterms:modified xsi:type="dcterms:W3CDTF">2019-01-18T19:27:59Z</dcterms:modified>
</cp:coreProperties>
</file>