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61" r:id="rId2"/>
    <p:sldId id="267" r:id="rId3"/>
    <p:sldId id="262" r:id="rId4"/>
    <p:sldId id="269" r:id="rId5"/>
    <p:sldId id="270" r:id="rId6"/>
    <p:sldId id="271" r:id="rId7"/>
    <p:sldId id="272" r:id="rId8"/>
    <p:sldId id="273" r:id="rId9"/>
    <p:sldId id="274" r:id="rId10"/>
    <p:sldId id="278" r:id="rId11"/>
    <p:sldId id="275" r:id="rId12"/>
    <p:sldId id="279" r:id="rId13"/>
    <p:sldId id="276" r:id="rId14"/>
    <p:sldId id="280" r:id="rId15"/>
    <p:sldId id="277" r:id="rId16"/>
    <p:sldId id="268"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C6D"/>
    <a:srgbClr val="015958"/>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autoAdjust="0"/>
  </p:normalViewPr>
  <p:slideViewPr>
    <p:cSldViewPr snapToGrid="0">
      <p:cViewPr varScale="1">
        <p:scale>
          <a:sx n="84" d="100"/>
          <a:sy n="84" d="100"/>
        </p:scale>
        <p:origin x="614"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0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E02B57-6814-45AB-B07F-7DC7A293C6B5}" type="datetimeFigureOut">
              <a:rPr lang="en-US" smtClean="0"/>
              <a:t>3/27/2019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E6F879-4BB7-4B08-9804-A8810A61B717}" type="slidenum">
              <a:rPr lang="en-US" smtClean="0"/>
              <a:t>‹#›</a:t>
            </a:fld>
            <a:endParaRPr lang="en-US"/>
          </a:p>
        </p:txBody>
      </p:sp>
    </p:spTree>
    <p:extLst>
      <p:ext uri="{BB962C8B-B14F-4D97-AF65-F5344CB8AC3E}">
        <p14:creationId xmlns:p14="http://schemas.microsoft.com/office/powerpoint/2010/main" val="282332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0A1053-6493-412A-A34C-0A58BFF5C11C}" type="datetimeFigureOut">
              <a:rPr lang="en-US" smtClean="0"/>
              <a:t>3/27/2019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820010-A3B7-478F-A410-891E98D1FDF6}" type="slidenum">
              <a:rPr lang="en-US" smtClean="0"/>
              <a:t>‹#›</a:t>
            </a:fld>
            <a:endParaRPr lang="en-US"/>
          </a:p>
        </p:txBody>
      </p:sp>
    </p:spTree>
    <p:extLst>
      <p:ext uri="{BB962C8B-B14F-4D97-AF65-F5344CB8AC3E}">
        <p14:creationId xmlns:p14="http://schemas.microsoft.com/office/powerpoint/2010/main" val="123660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20010-A3B7-478F-A410-891E98D1FDF6}" type="slidenum">
              <a:rPr lang="en-US" smtClean="0"/>
              <a:t>1</a:t>
            </a:fld>
            <a:endParaRPr lang="en-US"/>
          </a:p>
        </p:txBody>
      </p:sp>
    </p:spTree>
    <p:extLst>
      <p:ext uri="{BB962C8B-B14F-4D97-AF65-F5344CB8AC3E}">
        <p14:creationId xmlns:p14="http://schemas.microsoft.com/office/powerpoint/2010/main" val="20188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important here is to note that PACE</a:t>
            </a:r>
            <a:r>
              <a:rPr lang="en-US" baseline="0" dirty="0" smtClean="0"/>
              <a:t> was designed and written very broadly to complement Gap programs but may be use without Gap funding as well.</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10</a:t>
            </a:fld>
            <a:endParaRPr lang="en-US"/>
          </a:p>
        </p:txBody>
      </p:sp>
    </p:spTree>
    <p:extLst>
      <p:ext uri="{BB962C8B-B14F-4D97-AF65-F5344CB8AC3E}">
        <p14:creationId xmlns:p14="http://schemas.microsoft.com/office/powerpoint/2010/main" val="315034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20010-A3B7-478F-A410-891E98D1FDF6}" type="slidenum">
              <a:rPr lang="en-US" smtClean="0"/>
              <a:t>11</a:t>
            </a:fld>
            <a:endParaRPr lang="en-US"/>
          </a:p>
        </p:txBody>
      </p:sp>
    </p:spTree>
    <p:extLst>
      <p:ext uri="{BB962C8B-B14F-4D97-AF65-F5344CB8AC3E}">
        <p14:creationId xmlns:p14="http://schemas.microsoft.com/office/powerpoint/2010/main" val="202371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20010-A3B7-478F-A410-891E98D1FDF6}" type="slidenum">
              <a:rPr lang="en-US" smtClean="0"/>
              <a:t>12</a:t>
            </a:fld>
            <a:endParaRPr lang="en-US"/>
          </a:p>
        </p:txBody>
      </p:sp>
    </p:spTree>
    <p:extLst>
      <p:ext uri="{BB962C8B-B14F-4D97-AF65-F5344CB8AC3E}">
        <p14:creationId xmlns:p14="http://schemas.microsoft.com/office/powerpoint/2010/main" val="47440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a:t>
            </a:r>
            <a:r>
              <a:rPr lang="en-US" baseline="0" dirty="0" smtClean="0"/>
              <a:t> to stabilize the person and then assist in structuring their employment journey based on a chosen career pathway.  </a:t>
            </a:r>
            <a:r>
              <a:rPr lang="en-US" dirty="0" smtClean="0"/>
              <a:t>Everything</a:t>
            </a:r>
            <a:r>
              <a:rPr lang="en-US" baseline="0" dirty="0" smtClean="0"/>
              <a:t> is on a case by case basis.  Services can include assistance for daycare, transportation, interview clothes etc.</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13</a:t>
            </a:fld>
            <a:endParaRPr lang="en-US"/>
          </a:p>
        </p:txBody>
      </p:sp>
    </p:spTree>
    <p:extLst>
      <p:ext uri="{BB962C8B-B14F-4D97-AF65-F5344CB8AC3E}">
        <p14:creationId xmlns:p14="http://schemas.microsoft.com/office/powerpoint/2010/main" val="66818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r>
              <a:rPr lang="en-US" baseline="0" dirty="0" smtClean="0"/>
              <a:t>here again that </a:t>
            </a:r>
            <a:r>
              <a:rPr lang="en-US" baseline="0" dirty="0" smtClean="0"/>
              <a:t>referrals should be good hard handoffs to specific partners to specific programs and those in charge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14</a:t>
            </a:fld>
            <a:endParaRPr lang="en-US"/>
          </a:p>
        </p:txBody>
      </p:sp>
    </p:spTree>
    <p:extLst>
      <p:ext uri="{BB962C8B-B14F-4D97-AF65-F5344CB8AC3E}">
        <p14:creationId xmlns:p14="http://schemas.microsoft.com/office/powerpoint/2010/main" val="333578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20010-A3B7-478F-A410-891E98D1FDF6}" type="slidenum">
              <a:rPr lang="en-US" smtClean="0"/>
              <a:t>15</a:t>
            </a:fld>
            <a:endParaRPr lang="en-US"/>
          </a:p>
        </p:txBody>
      </p:sp>
    </p:spTree>
    <p:extLst>
      <p:ext uri="{BB962C8B-B14F-4D97-AF65-F5344CB8AC3E}">
        <p14:creationId xmlns:p14="http://schemas.microsoft.com/office/powerpoint/2010/main" val="295547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20010-A3B7-478F-A410-891E98D1FDF6}" type="slidenum">
              <a:rPr lang="en-US" smtClean="0"/>
              <a:t>16</a:t>
            </a:fld>
            <a:endParaRPr lang="en-US"/>
          </a:p>
        </p:txBody>
      </p:sp>
    </p:spTree>
    <p:extLst>
      <p:ext uri="{BB962C8B-B14F-4D97-AF65-F5344CB8AC3E}">
        <p14:creationId xmlns:p14="http://schemas.microsoft.com/office/powerpoint/2010/main" val="154495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Both Gap and PACE are considered complimentary legislation </a:t>
            </a:r>
            <a:r>
              <a:rPr lang="en-US" dirty="0" smtClean="0"/>
              <a:t>Sister</a:t>
            </a:r>
            <a:r>
              <a:rPr lang="en-US" baseline="0" dirty="0" smtClean="0"/>
              <a:t> legislation-whereas Gap can provide for the non-credit tuition and PACE can help provide those wrap around support services.</a:t>
            </a:r>
          </a:p>
          <a:p>
            <a:r>
              <a:rPr lang="en-US" baseline="0" dirty="0" smtClean="0"/>
              <a:t>Both programs are administered by the 15 Community Colleges in Iowa</a:t>
            </a:r>
            <a:endParaRPr lang="en-US" dirty="0" smtClean="0"/>
          </a:p>
          <a:p>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2</a:t>
            </a:fld>
            <a:endParaRPr lang="en-US"/>
          </a:p>
        </p:txBody>
      </p:sp>
    </p:spTree>
    <p:extLst>
      <p:ext uri="{BB962C8B-B14F-4D97-AF65-F5344CB8AC3E}">
        <p14:creationId xmlns:p14="http://schemas.microsoft.com/office/powerpoint/2010/main" val="17713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Gap is very</a:t>
            </a:r>
            <a:r>
              <a:rPr lang="en-US" baseline="0" dirty="0" smtClean="0"/>
              <a:t> specific</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3</a:t>
            </a:fld>
            <a:endParaRPr lang="en-US"/>
          </a:p>
        </p:txBody>
      </p:sp>
    </p:spTree>
    <p:extLst>
      <p:ext uri="{BB962C8B-B14F-4D97-AF65-F5344CB8AC3E}">
        <p14:creationId xmlns:p14="http://schemas.microsoft.com/office/powerpoint/2010/main" val="387614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 requirements are listed</a:t>
            </a:r>
            <a:r>
              <a:rPr lang="en-US" baseline="0" dirty="0" smtClean="0"/>
              <a:t> on the website, some of these requirements may be updated, and can include other intangible factors on a case by case basis.  Although income is the primary eligible requirement</a:t>
            </a:r>
            <a:r>
              <a:rPr lang="en-US" baseline="0" dirty="0" smtClean="0"/>
              <a:t>.  Currently to be Gap eligible the individual need to take the National Career Readiness Certificate exam and score at least at Bronze level.</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4</a:t>
            </a:fld>
            <a:endParaRPr lang="en-US"/>
          </a:p>
        </p:txBody>
      </p:sp>
    </p:spTree>
    <p:extLst>
      <p:ext uri="{BB962C8B-B14F-4D97-AF65-F5344CB8AC3E}">
        <p14:creationId xmlns:p14="http://schemas.microsoft.com/office/powerpoint/2010/main" val="27619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20010-A3B7-478F-A410-891E98D1FDF6}" type="slidenum">
              <a:rPr lang="en-US" smtClean="0"/>
              <a:t>5</a:t>
            </a:fld>
            <a:endParaRPr lang="en-US"/>
          </a:p>
        </p:txBody>
      </p:sp>
    </p:spTree>
    <p:extLst>
      <p:ext uri="{BB962C8B-B14F-4D97-AF65-F5344CB8AC3E}">
        <p14:creationId xmlns:p14="http://schemas.microsoft.com/office/powerpoint/2010/main" val="281145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here that referrals should be good hard handoffs to specific partners to specific programs and those in charge.</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6</a:t>
            </a:fld>
            <a:endParaRPr lang="en-US"/>
          </a:p>
        </p:txBody>
      </p:sp>
    </p:spTree>
    <p:extLst>
      <p:ext uri="{BB962C8B-B14F-4D97-AF65-F5344CB8AC3E}">
        <p14:creationId xmlns:p14="http://schemas.microsoft.com/office/powerpoint/2010/main" val="333731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20010-A3B7-478F-A410-891E98D1FDF6}" type="slidenum">
              <a:rPr lang="en-US" smtClean="0"/>
              <a:t>7</a:t>
            </a:fld>
            <a:endParaRPr lang="en-US"/>
          </a:p>
        </p:txBody>
      </p:sp>
    </p:spTree>
    <p:extLst>
      <p:ext uri="{BB962C8B-B14F-4D97-AF65-F5344CB8AC3E}">
        <p14:creationId xmlns:p14="http://schemas.microsoft.com/office/powerpoint/2010/main" val="363834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PACE,</a:t>
            </a:r>
            <a:r>
              <a:rPr lang="en-US" baseline="0" dirty="0" smtClean="0"/>
              <a:t> helps to provide wrap around services that Gap cannot pay for.  </a:t>
            </a:r>
            <a:r>
              <a:rPr lang="en-US" dirty="0" smtClean="0"/>
              <a:t>Sister</a:t>
            </a:r>
            <a:r>
              <a:rPr lang="en-US" baseline="0" dirty="0" smtClean="0"/>
              <a:t> legislation-complimentary legislation</a:t>
            </a:r>
          </a:p>
          <a:p>
            <a:r>
              <a:rPr lang="en-US" baseline="0" dirty="0" smtClean="0"/>
              <a:t>Both programs are administered by the 15 Community Colleges in Iowa</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8</a:t>
            </a:fld>
            <a:endParaRPr lang="en-US"/>
          </a:p>
        </p:txBody>
      </p:sp>
    </p:spTree>
    <p:extLst>
      <p:ext uri="{BB962C8B-B14F-4D97-AF65-F5344CB8AC3E}">
        <p14:creationId xmlns:p14="http://schemas.microsoft.com/office/powerpoint/2010/main" val="410786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important here is to note that PACE</a:t>
            </a:r>
            <a:r>
              <a:rPr lang="en-US" baseline="0" dirty="0" smtClean="0"/>
              <a:t> was designed and written very broadly to complement Gap programs but may be use without Gap funding as well.</a:t>
            </a:r>
            <a:endParaRPr lang="en-US" dirty="0"/>
          </a:p>
        </p:txBody>
      </p:sp>
      <p:sp>
        <p:nvSpPr>
          <p:cNvPr id="4" name="Slide Number Placeholder 3"/>
          <p:cNvSpPr>
            <a:spLocks noGrp="1"/>
          </p:cNvSpPr>
          <p:nvPr>
            <p:ph type="sldNum" sz="quarter" idx="10"/>
          </p:nvPr>
        </p:nvSpPr>
        <p:spPr/>
        <p:txBody>
          <a:bodyPr/>
          <a:lstStyle/>
          <a:p>
            <a:fld id="{B9820010-A3B7-478F-A410-891E98D1FDF6}" type="slidenum">
              <a:rPr lang="en-US" smtClean="0"/>
              <a:t>9</a:t>
            </a:fld>
            <a:endParaRPr lang="en-US"/>
          </a:p>
        </p:txBody>
      </p:sp>
    </p:spTree>
    <p:extLst>
      <p:ext uri="{BB962C8B-B14F-4D97-AF65-F5344CB8AC3E}">
        <p14:creationId xmlns:p14="http://schemas.microsoft.com/office/powerpoint/2010/main" val="1630392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2002" cy="6857999"/>
          </a:xfrm>
          <a:prstGeom prst="rect">
            <a:avLst/>
          </a:prstGeom>
        </p:spPr>
      </p:pic>
      <p:sp>
        <p:nvSpPr>
          <p:cNvPr id="12" name="Rectangle 3"/>
          <p:cNvSpPr/>
          <p:nvPr userDrawn="1"/>
        </p:nvSpPr>
        <p:spPr>
          <a:xfrm>
            <a:off x="2389516"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sp>
        <p:nvSpPr>
          <p:cNvPr id="2" name="Title 1"/>
          <p:cNvSpPr>
            <a:spLocks noGrp="1"/>
          </p:cNvSpPr>
          <p:nvPr>
            <p:ph type="ctrTitle" hasCustomPrompt="1"/>
          </p:nvPr>
        </p:nvSpPr>
        <p:spPr>
          <a:xfrm>
            <a:off x="3200400" y="3429000"/>
            <a:ext cx="8869135" cy="1295490"/>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08565" y="4349025"/>
            <a:ext cx="8858250" cy="1088227"/>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3/27/2019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2790330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702778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1975" y="4792435"/>
            <a:ext cx="804672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541975" y="604610"/>
            <a:ext cx="80467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41975" y="5359173"/>
            <a:ext cx="80467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374CF21-00FC-48CB-AF95-A4BB8E3D0D33}"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1668390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3/27/2019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9"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00332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Title &amp; Conten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3/27/2019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2710544"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2694214"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770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3/27/2019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
        <p:nvSpPr>
          <p:cNvPr id="10"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9059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3/27/2019</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318492"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02162"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1794674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12620" y="764478"/>
            <a:ext cx="856977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53343" y="2196193"/>
            <a:ext cx="9329057" cy="39299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599" y="6356350"/>
            <a:ext cx="1072243"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7374CF21-00FC-48CB-AF95-A4BB8E3D0D33}" type="datetimeFigureOut">
              <a:rPr lang="en-US" smtClean="0"/>
              <a:pPr/>
              <a:t>3/27/2019</a:t>
            </a:fld>
            <a:endParaRPr lang="en-US" dirty="0"/>
          </a:p>
        </p:txBody>
      </p:sp>
      <p:sp>
        <p:nvSpPr>
          <p:cNvPr id="5" name="Footer Placeholder 4"/>
          <p:cNvSpPr>
            <a:spLocks noGrp="1"/>
          </p:cNvSpPr>
          <p:nvPr>
            <p:ph type="ftr" sz="quarter" idx="3"/>
          </p:nvPr>
        </p:nvSpPr>
        <p:spPr>
          <a:xfrm>
            <a:off x="1869612" y="6356350"/>
            <a:ext cx="8988888" cy="365125"/>
          </a:xfrm>
          <a:prstGeom prst="rect">
            <a:avLst/>
          </a:prstGeom>
        </p:spPr>
        <p:txBody>
          <a:bodyPr vert="horz" lIns="91440" tIns="45720" rIns="91440" bIns="45720" rtlCol="0" anchor="ctr"/>
          <a:lstStyle>
            <a:lvl1pPr algn="l">
              <a:defRPr sz="1200" b="1">
                <a:solidFill>
                  <a:srgbClr val="176C6D"/>
                </a:solidFill>
              </a:defRPr>
            </a:lvl1pPr>
          </a:lstStyle>
          <a:p>
            <a:endParaRPr lang="en-US" dirty="0"/>
          </a:p>
        </p:txBody>
      </p:sp>
      <p:sp>
        <p:nvSpPr>
          <p:cNvPr id="6" name="Slide Number Placeholder 5"/>
          <p:cNvSpPr>
            <a:spLocks noGrp="1"/>
          </p:cNvSpPr>
          <p:nvPr>
            <p:ph type="sldNum" sz="quarter" idx="4"/>
          </p:nvPr>
        </p:nvSpPr>
        <p:spPr>
          <a:xfrm>
            <a:off x="11038114" y="6356350"/>
            <a:ext cx="544286" cy="365125"/>
          </a:xfrm>
          <a:prstGeom prst="rect">
            <a:avLst/>
          </a:prstGeom>
        </p:spPr>
        <p:txBody>
          <a:bodyPr vert="horz" lIns="91440" tIns="45720" rIns="91440" bIns="45720" rtlCol="0" anchor="ctr"/>
          <a:lstStyle>
            <a:lvl1pPr algn="r">
              <a:defRPr sz="1200" b="1">
                <a:solidFill>
                  <a:srgbClr val="176C6D"/>
                </a:solidFill>
              </a:defRPr>
            </a:lvl1pPr>
          </a:lstStyle>
          <a:p>
            <a:fld id="{F6D821BF-F8A1-477A-A489-46F0D374796A}" type="slidenum">
              <a:rPr lang="en-US" smtClean="0"/>
              <a:pPr/>
              <a:t>‹#›</a:t>
            </a:fld>
            <a:endParaRPr lang="en-US" dirty="0"/>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64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728" r:id="rId4"/>
    <p:sldLayoutId id="2147483729" r:id="rId5"/>
    <p:sldLayoutId id="2147483731" r:id="rId6"/>
    <p:sldLayoutId id="2147483730" r:id="rId7"/>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76C6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eiowa.gov/documents/pace/2019/03/gap-pace-program-contac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ike.Williams@iowa.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adult-career-and-community-college/iowa-skilled-workforce-and-job-creation-fund"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educateiowa.gov/adult-career-and-community-college/community-colleges/gap-tuition-assistance-progra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eiowa.gov/documents/pace/2019/03/gap-pace-program-contac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eiowa.gov/adult-career-and-community-college/community-colleges/pathways-academic-career-and-employment-pac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6756" y="3248527"/>
            <a:ext cx="8730917" cy="1130968"/>
          </a:xfrm>
        </p:spPr>
        <p:txBody>
          <a:bodyPr/>
          <a:lstStyle/>
          <a:p>
            <a:r>
              <a:rPr lang="en-US" sz="2800" dirty="0" smtClean="0"/>
              <a:t>Gap Tuition Assistance Program and </a:t>
            </a:r>
            <a:br>
              <a:rPr lang="en-US" sz="2800" dirty="0" smtClean="0"/>
            </a:br>
            <a:r>
              <a:rPr lang="en-US" sz="2800" dirty="0" smtClean="0"/>
              <a:t>Pathways for Academic, Career and Employment - PACE</a:t>
            </a:r>
            <a:endParaRPr lang="en-US" sz="2800" dirty="0"/>
          </a:p>
        </p:txBody>
      </p:sp>
      <p:sp>
        <p:nvSpPr>
          <p:cNvPr id="3" name="Subtitle 2"/>
          <p:cNvSpPr>
            <a:spLocks noGrp="1"/>
          </p:cNvSpPr>
          <p:nvPr>
            <p:ph type="subTitle" idx="1"/>
          </p:nvPr>
        </p:nvSpPr>
        <p:spPr>
          <a:xfrm>
            <a:off x="3818020" y="4487779"/>
            <a:ext cx="8858250" cy="1088227"/>
          </a:xfrm>
        </p:spPr>
        <p:txBody>
          <a:bodyPr>
            <a:normAutofit/>
          </a:bodyPr>
          <a:lstStyle/>
          <a:p>
            <a:r>
              <a:rPr lang="en-US" sz="2800" dirty="0" smtClean="0"/>
              <a:t>Iowa Department of Education – Division of Community Colleges &amp; Workforce Preparation</a:t>
            </a:r>
            <a:endParaRPr lang="en-US" sz="2800" dirty="0"/>
          </a:p>
        </p:txBody>
      </p:sp>
    </p:spTree>
    <p:extLst>
      <p:ext uri="{BB962C8B-B14F-4D97-AF65-F5344CB8AC3E}">
        <p14:creationId xmlns:p14="http://schemas.microsoft.com/office/powerpoint/2010/main" val="1502391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Program</a:t>
            </a:r>
            <a:br>
              <a:rPr lang="en-US" dirty="0" smtClean="0"/>
            </a:br>
            <a:r>
              <a:rPr lang="en-US" dirty="0"/>
              <a:t>	</a:t>
            </a:r>
            <a:r>
              <a:rPr lang="en-US" dirty="0" smtClean="0"/>
              <a:t>Purpose and Intent</a:t>
            </a:r>
            <a:endParaRPr lang="en-US" dirty="0"/>
          </a:p>
        </p:txBody>
      </p:sp>
      <p:sp>
        <p:nvSpPr>
          <p:cNvPr id="5" name="Content Placeholder 4"/>
          <p:cNvSpPr>
            <a:spLocks noGrp="1"/>
          </p:cNvSpPr>
          <p:nvPr>
            <p:ph idx="1"/>
          </p:nvPr>
        </p:nvSpPr>
        <p:spPr>
          <a:xfrm>
            <a:off x="2253343" y="2196192"/>
            <a:ext cx="9329057" cy="4067447"/>
          </a:xfrm>
        </p:spPr>
        <p:txBody>
          <a:bodyPr>
            <a:normAutofit fontScale="92500"/>
          </a:bodyPr>
          <a:lstStyle/>
          <a:p>
            <a:r>
              <a:rPr lang="en-US" dirty="0" smtClean="0"/>
              <a:t>Individuals </a:t>
            </a:r>
            <a:r>
              <a:rPr lang="en-US" dirty="0"/>
              <a:t>included in target populations are those individuals who meet one or more of the following:</a:t>
            </a:r>
          </a:p>
          <a:p>
            <a:pPr lvl="1"/>
            <a:r>
              <a:rPr lang="en-US" dirty="0"/>
              <a:t>Are deemed by definition to be low skilled.</a:t>
            </a:r>
          </a:p>
          <a:p>
            <a:pPr lvl="1"/>
            <a:r>
              <a:rPr lang="en-US" dirty="0"/>
              <a:t>Earn incomes at or below 250 percent of the federal poverty level.</a:t>
            </a:r>
          </a:p>
          <a:p>
            <a:pPr lvl="1"/>
            <a:r>
              <a:rPr lang="en-US" dirty="0"/>
              <a:t>Are unemployed.</a:t>
            </a:r>
          </a:p>
          <a:p>
            <a:pPr lvl="1"/>
            <a:r>
              <a:rPr lang="en-US" dirty="0"/>
              <a:t>Are underemployed.</a:t>
            </a:r>
          </a:p>
          <a:p>
            <a:pPr lvl="1"/>
            <a:r>
              <a:rPr lang="en-US" dirty="0"/>
              <a:t>Are dislocated workers.</a:t>
            </a:r>
          </a:p>
        </p:txBody>
      </p:sp>
    </p:spTree>
    <p:extLst>
      <p:ext uri="{BB962C8B-B14F-4D97-AF65-F5344CB8AC3E}">
        <p14:creationId xmlns:p14="http://schemas.microsoft.com/office/powerpoint/2010/main" val="1886858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a:t>
            </a:r>
            <a:r>
              <a:rPr lang="en-US" dirty="0" smtClean="0"/>
              <a:t>Program Eligibility</a:t>
            </a:r>
            <a:endParaRPr lang="en-US" dirty="0"/>
          </a:p>
        </p:txBody>
      </p:sp>
      <p:sp>
        <p:nvSpPr>
          <p:cNvPr id="5" name="Content Placeholder 4"/>
          <p:cNvSpPr>
            <a:spLocks noGrp="1"/>
          </p:cNvSpPr>
          <p:nvPr>
            <p:ph idx="1"/>
          </p:nvPr>
        </p:nvSpPr>
        <p:spPr/>
        <p:txBody>
          <a:bodyPr/>
          <a:lstStyle/>
          <a:p>
            <a:r>
              <a:rPr lang="en-US" dirty="0" smtClean="0"/>
              <a:t>Eligibility requirements include the same process as Gap but the NCRC is not a requirement.</a:t>
            </a:r>
          </a:p>
          <a:p>
            <a:r>
              <a:rPr lang="en-US" dirty="0" smtClean="0"/>
              <a:t>Also, PACE can assist in funding Gap non-credit programs and can also help to fund credit programs.</a:t>
            </a:r>
            <a:endParaRPr lang="en-US" dirty="0"/>
          </a:p>
        </p:txBody>
      </p:sp>
    </p:spTree>
    <p:extLst>
      <p:ext uri="{BB962C8B-B14F-4D97-AF65-F5344CB8AC3E}">
        <p14:creationId xmlns:p14="http://schemas.microsoft.com/office/powerpoint/2010/main" val="243215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a:t>
            </a:r>
            <a:r>
              <a:rPr lang="en-US" dirty="0" smtClean="0"/>
              <a:t>Program Eligibility</a:t>
            </a:r>
            <a:endParaRPr lang="en-US" dirty="0"/>
          </a:p>
        </p:txBody>
      </p:sp>
      <p:sp>
        <p:nvSpPr>
          <p:cNvPr id="5" name="Content Placeholder 4"/>
          <p:cNvSpPr>
            <a:spLocks noGrp="1"/>
          </p:cNvSpPr>
          <p:nvPr>
            <p:ph idx="1"/>
          </p:nvPr>
        </p:nvSpPr>
        <p:spPr>
          <a:xfrm>
            <a:off x="2253343" y="1907478"/>
            <a:ext cx="9329057" cy="4438457"/>
          </a:xfrm>
        </p:spPr>
        <p:txBody>
          <a:bodyPr>
            <a:normAutofit fontScale="55000" lnSpcReduction="20000"/>
          </a:bodyPr>
          <a:lstStyle/>
          <a:p>
            <a:r>
              <a:rPr lang="en-US" b="1" dirty="0"/>
              <a:t>Eligibility criteria for projects. </a:t>
            </a:r>
            <a:r>
              <a:rPr lang="en-US" dirty="0"/>
              <a:t>Projects eligible for funding for PACE </a:t>
            </a:r>
            <a:r>
              <a:rPr lang="en-US" dirty="0" smtClean="0"/>
              <a:t>are projects </a:t>
            </a:r>
            <a:r>
              <a:rPr lang="en-US" dirty="0"/>
              <a:t>that further the ability of members of target populations to secure gainful, quality employment; that further partnerships linking community colleges to industry and nonprofit organizations; and that further the following program outcomes:</a:t>
            </a:r>
          </a:p>
          <a:p>
            <a:r>
              <a:rPr lang="en-US" dirty="0" smtClean="0"/>
              <a:t>Enabling </a:t>
            </a:r>
            <a:r>
              <a:rPr lang="en-US" dirty="0"/>
              <a:t>members of the target populations to:</a:t>
            </a:r>
          </a:p>
          <a:p>
            <a:pPr lvl="1"/>
            <a:r>
              <a:rPr lang="en-US" sz="2900" dirty="0"/>
              <a:t>Acquire and demonstrate competency in basic skills.</a:t>
            </a:r>
          </a:p>
          <a:p>
            <a:pPr lvl="1"/>
            <a:r>
              <a:rPr lang="en-US" sz="2900" dirty="0"/>
              <a:t>Acquire and demonstrate competency in a specified technical field.</a:t>
            </a:r>
          </a:p>
          <a:p>
            <a:pPr lvl="1"/>
            <a:r>
              <a:rPr lang="en-US" sz="2900" dirty="0"/>
              <a:t>Complete a specified level of postsecondary education</a:t>
            </a:r>
            <a:r>
              <a:rPr lang="en-US" sz="2900" dirty="0" smtClean="0"/>
              <a:t>. Earn </a:t>
            </a:r>
            <a:r>
              <a:rPr lang="en-US" sz="2900" dirty="0"/>
              <a:t>a national career readiness certificate</a:t>
            </a:r>
            <a:r>
              <a:rPr lang="en-US" sz="2900" dirty="0" smtClean="0"/>
              <a:t>.</a:t>
            </a:r>
            <a:r>
              <a:rPr lang="en-US" sz="2900" dirty="0"/>
              <a:t> (but not a requirement for eligibility</a:t>
            </a:r>
            <a:r>
              <a:rPr lang="en-US" sz="2900" dirty="0" smtClean="0"/>
              <a:t>)</a:t>
            </a:r>
            <a:endParaRPr lang="en-US" sz="2900" dirty="0"/>
          </a:p>
          <a:p>
            <a:pPr lvl="1"/>
            <a:r>
              <a:rPr lang="en-US" sz="2900" dirty="0"/>
              <a:t>Obtain employer-validated credentials.</a:t>
            </a:r>
          </a:p>
          <a:p>
            <a:pPr lvl="1"/>
            <a:r>
              <a:rPr lang="en-US" sz="2900" dirty="0"/>
              <a:t>Secure gainful employment in high-quality, local jobs.</a:t>
            </a:r>
          </a:p>
          <a:p>
            <a:r>
              <a:rPr lang="en-US" dirty="0" smtClean="0"/>
              <a:t>Meeting </a:t>
            </a:r>
            <a:r>
              <a:rPr lang="en-US" dirty="0"/>
              <a:t>economic and employment goals including but not limited to:</a:t>
            </a:r>
          </a:p>
          <a:p>
            <a:pPr lvl="1"/>
            <a:r>
              <a:rPr lang="en-US" sz="2900" dirty="0" smtClean="0"/>
              <a:t>Meeting the labor market needs </a:t>
            </a:r>
            <a:r>
              <a:rPr lang="en-US" sz="2900" dirty="0"/>
              <a:t>of industry partners in areas including but not limited to the fields of information technology, health care, advanced manufacturing, transportation and logistics, and any other industry designated as in-demand by a regional advisory </a:t>
            </a:r>
            <a:r>
              <a:rPr lang="en-US" sz="2900" dirty="0" smtClean="0"/>
              <a:t>board.</a:t>
            </a:r>
            <a:endParaRPr lang="en-US" sz="2900" dirty="0"/>
          </a:p>
        </p:txBody>
      </p:sp>
    </p:spTree>
    <p:extLst>
      <p:ext uri="{BB962C8B-B14F-4D97-AF65-F5344CB8AC3E}">
        <p14:creationId xmlns:p14="http://schemas.microsoft.com/office/powerpoint/2010/main" val="1751127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a:t>
            </a:r>
            <a:r>
              <a:rPr lang="en-US" dirty="0" smtClean="0"/>
              <a:t>Program Services and Benefits</a:t>
            </a:r>
            <a:endParaRPr lang="en-US" dirty="0"/>
          </a:p>
        </p:txBody>
      </p:sp>
      <p:sp>
        <p:nvSpPr>
          <p:cNvPr id="5" name="Content Placeholder 4"/>
          <p:cNvSpPr>
            <a:spLocks noGrp="1"/>
          </p:cNvSpPr>
          <p:nvPr>
            <p:ph idx="1"/>
          </p:nvPr>
        </p:nvSpPr>
        <p:spPr/>
        <p:txBody>
          <a:bodyPr/>
          <a:lstStyle/>
          <a:p>
            <a:r>
              <a:rPr lang="en-US" dirty="0" smtClean="0"/>
              <a:t>Services and </a:t>
            </a:r>
            <a:r>
              <a:rPr lang="en-US" dirty="0" smtClean="0"/>
              <a:t>benefits offered by PACE are wide and varied.</a:t>
            </a:r>
          </a:p>
          <a:p>
            <a:pPr lvl="1"/>
            <a:r>
              <a:rPr lang="en-US" dirty="0" smtClean="0"/>
              <a:t>The idea is to assist the individual by providing needed resources given their current employment and educational situation.</a:t>
            </a:r>
          </a:p>
          <a:p>
            <a:pPr lvl="1"/>
            <a:r>
              <a:rPr lang="en-US" dirty="0" smtClean="0"/>
              <a:t>To provide a structure for education and employment based on a career pathway.</a:t>
            </a:r>
            <a:endParaRPr lang="en-US" dirty="0"/>
          </a:p>
        </p:txBody>
      </p:sp>
    </p:spTree>
    <p:extLst>
      <p:ext uri="{BB962C8B-B14F-4D97-AF65-F5344CB8AC3E}">
        <p14:creationId xmlns:p14="http://schemas.microsoft.com/office/powerpoint/2010/main" val="619019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a:t>
            </a:r>
            <a:r>
              <a:rPr lang="en-US" dirty="0" smtClean="0"/>
              <a:t>Program</a:t>
            </a:r>
            <a:br>
              <a:rPr lang="en-US" dirty="0" smtClean="0"/>
            </a:br>
            <a:r>
              <a:rPr lang="en-US" dirty="0"/>
              <a:t>	</a:t>
            </a:r>
            <a:r>
              <a:rPr lang="en-US" dirty="0" smtClean="0"/>
              <a:t>Partnering and making referrals</a:t>
            </a:r>
            <a:endParaRPr lang="en-US" dirty="0"/>
          </a:p>
        </p:txBody>
      </p:sp>
      <p:sp>
        <p:nvSpPr>
          <p:cNvPr id="5" name="Content Placeholder 4"/>
          <p:cNvSpPr>
            <a:spLocks noGrp="1"/>
          </p:cNvSpPr>
          <p:nvPr>
            <p:ph idx="1"/>
          </p:nvPr>
        </p:nvSpPr>
        <p:spPr>
          <a:xfrm>
            <a:off x="2253342" y="2187049"/>
            <a:ext cx="9329057" cy="3929970"/>
          </a:xfrm>
        </p:spPr>
        <p:txBody>
          <a:bodyPr>
            <a:normAutofit/>
          </a:bodyPr>
          <a:lstStyle/>
          <a:p>
            <a:r>
              <a:rPr lang="en-US" dirty="0" smtClean="0"/>
              <a:t>As with Gap, partnering and </a:t>
            </a:r>
            <a:r>
              <a:rPr lang="en-US" dirty="0" smtClean="0"/>
              <a:t>making referrals is an integral component of the </a:t>
            </a:r>
            <a:r>
              <a:rPr lang="en-US" dirty="0" smtClean="0"/>
              <a:t>PACE </a:t>
            </a:r>
            <a:r>
              <a:rPr lang="en-US" dirty="0" smtClean="0"/>
              <a:t>Program</a:t>
            </a:r>
          </a:p>
          <a:p>
            <a:r>
              <a:rPr lang="en-US" dirty="0" smtClean="0"/>
              <a:t>Partners include but are not limited to:</a:t>
            </a:r>
          </a:p>
          <a:p>
            <a:pPr marL="457200" lvl="1" indent="0">
              <a:buNone/>
            </a:pPr>
            <a:r>
              <a:rPr lang="en-US" dirty="0" smtClean="0"/>
              <a:t>Iowa Workforce - Iowa Vocational Rehabilitation</a:t>
            </a:r>
          </a:p>
          <a:p>
            <a:pPr marL="457200" lvl="1" indent="0">
              <a:buNone/>
            </a:pPr>
            <a:r>
              <a:rPr lang="en-US" dirty="0" smtClean="0"/>
              <a:t>Iowa Department for the Blind - Local industry and employers – Community Based Organizations – other state, county and municipal agencies, and many other.</a:t>
            </a:r>
          </a:p>
          <a:p>
            <a:pPr lvl="1"/>
            <a:endParaRPr lang="en-US" dirty="0" smtClean="0"/>
          </a:p>
          <a:p>
            <a:pPr lvl="1"/>
            <a:endParaRPr lang="en-US" dirty="0"/>
          </a:p>
        </p:txBody>
      </p:sp>
    </p:spTree>
    <p:extLst>
      <p:ext uri="{BB962C8B-B14F-4D97-AF65-F5344CB8AC3E}">
        <p14:creationId xmlns:p14="http://schemas.microsoft.com/office/powerpoint/2010/main" val="2947931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&amp; Gap Program Contacts</a:t>
            </a:r>
            <a:endParaRPr lang="en-US" dirty="0"/>
          </a:p>
        </p:txBody>
      </p:sp>
      <p:sp>
        <p:nvSpPr>
          <p:cNvPr id="5" name="Content Placeholder 4"/>
          <p:cNvSpPr>
            <a:spLocks noGrp="1"/>
          </p:cNvSpPr>
          <p:nvPr>
            <p:ph idx="1"/>
          </p:nvPr>
        </p:nvSpPr>
        <p:spPr/>
        <p:txBody>
          <a:bodyPr/>
          <a:lstStyle/>
          <a:p>
            <a:r>
              <a:rPr lang="en-US" dirty="0" smtClean="0"/>
              <a:t>Contact information can be found at:</a:t>
            </a:r>
          </a:p>
          <a:p>
            <a:pPr marL="0" indent="0">
              <a:buNone/>
            </a:pPr>
            <a:r>
              <a:rPr lang="en-US" dirty="0">
                <a:hlinkClick r:id="rId3"/>
              </a:rPr>
              <a:t>https://educateiowa.gov/documents/pace/2019/03/gap-pace-program-contacts</a:t>
            </a:r>
            <a:endParaRPr lang="en-US" dirty="0"/>
          </a:p>
        </p:txBody>
      </p:sp>
    </p:spTree>
    <p:extLst>
      <p:ext uri="{BB962C8B-B14F-4D97-AF65-F5344CB8AC3E}">
        <p14:creationId xmlns:p14="http://schemas.microsoft.com/office/powerpoint/2010/main" val="1928083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more information </a:t>
            </a:r>
            <a:br>
              <a:rPr lang="en-US" dirty="0" smtClean="0"/>
            </a:br>
            <a:r>
              <a:rPr lang="en-US" dirty="0" smtClean="0"/>
              <a:t>please contact me at</a:t>
            </a:r>
            <a:endParaRPr lang="en-US" dirty="0"/>
          </a:p>
        </p:txBody>
      </p:sp>
      <p:sp>
        <p:nvSpPr>
          <p:cNvPr id="5" name="Content Placeholder 4"/>
          <p:cNvSpPr>
            <a:spLocks noGrp="1"/>
          </p:cNvSpPr>
          <p:nvPr>
            <p:ph idx="1"/>
          </p:nvPr>
        </p:nvSpPr>
        <p:spPr/>
        <p:txBody>
          <a:bodyPr/>
          <a:lstStyle/>
          <a:p>
            <a:r>
              <a:rPr lang="en-US" dirty="0" smtClean="0"/>
              <a:t>Mike Williams</a:t>
            </a:r>
          </a:p>
          <a:p>
            <a:endParaRPr lang="en-US" dirty="0">
              <a:hlinkClick r:id="rId3"/>
            </a:endParaRPr>
          </a:p>
          <a:p>
            <a:r>
              <a:rPr lang="en-US" dirty="0" smtClean="0">
                <a:hlinkClick r:id="rId3"/>
              </a:rPr>
              <a:t>Mike.Williams@iowa.gov</a:t>
            </a:r>
            <a:endParaRPr lang="en-US" dirty="0"/>
          </a:p>
          <a:p>
            <a:endParaRPr lang="en-US" dirty="0" smtClean="0"/>
          </a:p>
          <a:p>
            <a:r>
              <a:rPr lang="en-US" dirty="0" smtClean="0"/>
              <a:t>515-752-2005</a:t>
            </a:r>
            <a:endParaRPr lang="en-US" dirty="0"/>
          </a:p>
        </p:txBody>
      </p:sp>
    </p:spTree>
    <p:extLst>
      <p:ext uri="{BB962C8B-B14F-4D97-AF65-F5344CB8AC3E}">
        <p14:creationId xmlns:p14="http://schemas.microsoft.com/office/powerpoint/2010/main" val="2685022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6619" cy="6857999"/>
          </a:xfrm>
        </p:spPr>
        <p:txBody>
          <a:bodyPr/>
          <a:lstStyle/>
          <a:p>
            <a:pPr algn="l" hangingPunct="0"/>
            <a:r>
              <a:rPr lang="en-US" dirty="0" smtClean="0"/>
              <a:t>Gap Overview</a:t>
            </a:r>
            <a:br>
              <a:rPr lang="en-US" dirty="0" smtClean="0"/>
            </a:br>
            <a:r>
              <a:rPr lang="en-US" dirty="0" smtClean="0"/>
              <a:t/>
            </a:r>
            <a:br>
              <a:rPr lang="en-US" dirty="0" smtClean="0"/>
            </a:br>
            <a:r>
              <a:rPr lang="en-US" sz="2000" dirty="0" smtClean="0">
                <a:latin typeface="Calibri" pitchFamily="34" charset="0"/>
              </a:rPr>
              <a:t>State </a:t>
            </a:r>
            <a:r>
              <a:rPr lang="en-US" sz="2000" dirty="0">
                <a:latin typeface="Calibri" pitchFamily="34" charset="0"/>
              </a:rPr>
              <a:t>Code 260 I - Funding that helps to cover, </a:t>
            </a:r>
            <a:r>
              <a:rPr lang="en-US" sz="2000" dirty="0" smtClean="0">
                <a:latin typeface="Calibri" pitchFamily="34" charset="0"/>
              </a:rPr>
              <a:t>or </a:t>
            </a:r>
            <a:r>
              <a:rPr lang="en-US" sz="2000" dirty="0">
                <a:latin typeface="Calibri" pitchFamily="34" charset="0"/>
              </a:rPr>
              <a:t>fill in the gap for short term, non-credit training </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that </a:t>
            </a:r>
            <a:r>
              <a:rPr lang="en-US" sz="2000" dirty="0">
                <a:latin typeface="Calibri" pitchFamily="34" charset="0"/>
              </a:rPr>
              <a:t>Federal dollars cannot cover. </a:t>
            </a:r>
            <a:r>
              <a:rPr lang="en-US" sz="2000" dirty="0" smtClean="0">
                <a:latin typeface="Calibri" pitchFamily="34" charset="0"/>
              </a:rPr>
              <a:t/>
            </a:r>
            <a:br>
              <a:rPr lang="en-US" sz="2000" dirty="0" smtClean="0">
                <a:latin typeface="Calibri" pitchFamily="34" charset="0"/>
              </a:rPr>
            </a:br>
            <a:r>
              <a:rPr lang="en-US" sz="2000" dirty="0">
                <a:latin typeface="Calibri" pitchFamily="34" charset="0"/>
              </a:rPr>
              <a:t/>
            </a:r>
            <a:br>
              <a:rPr lang="en-US" sz="2000" dirty="0">
                <a:latin typeface="Calibri" pitchFamily="34" charset="0"/>
              </a:rPr>
            </a:br>
            <a:r>
              <a:rPr lang="en-US" sz="2000" dirty="0" smtClean="0">
                <a:latin typeface="Calibri" pitchFamily="34" charset="0"/>
              </a:rPr>
              <a:t>Gap </a:t>
            </a:r>
            <a:r>
              <a:rPr lang="en-US" sz="2000" dirty="0">
                <a:latin typeface="Calibri" pitchFamily="34" charset="0"/>
              </a:rPr>
              <a:t>Code language was passed into law during the 2012 </a:t>
            </a:r>
            <a:r>
              <a:rPr lang="en-US" sz="2000" dirty="0" smtClean="0">
                <a:latin typeface="Calibri" pitchFamily="34" charset="0"/>
              </a:rPr>
              <a:t>session</a:t>
            </a:r>
            <a:br>
              <a:rPr lang="en-US" sz="2000" dirty="0" smtClean="0">
                <a:latin typeface="Calibri" pitchFamily="34" charset="0"/>
              </a:rPr>
            </a:b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Gap </a:t>
            </a:r>
            <a:r>
              <a:rPr lang="en-US" sz="2000" dirty="0">
                <a:latin typeface="Calibri" pitchFamily="34" charset="0"/>
              </a:rPr>
              <a:t>language is very specific on what can covered and is tuition based, more can be found at: </a:t>
            </a:r>
            <a:br>
              <a:rPr lang="en-US" sz="2000" dirty="0">
                <a:latin typeface="Calibri" pitchFamily="34" charset="0"/>
              </a:rPr>
            </a:br>
            <a:r>
              <a:rPr lang="en-US" sz="2000" dirty="0">
                <a:hlinkClick r:id="rId3"/>
              </a:rPr>
              <a:t>https://educateiowa.gov/adult-career-and-community-college/iowa-skilled-workforce-and-job-creation-fund</a:t>
            </a:r>
            <a:r>
              <a:rPr lang="en-US" sz="2000" dirty="0"/>
              <a:t/>
            </a:r>
            <a:br>
              <a:rPr lang="en-US" sz="2000" dirty="0"/>
            </a:br>
            <a:r>
              <a:rPr lang="en-US" sz="2000" dirty="0"/>
              <a:t>Gap approved programs can be found at: </a:t>
            </a:r>
            <a:br>
              <a:rPr lang="en-US" sz="2000" dirty="0"/>
            </a:br>
            <a:r>
              <a:rPr lang="en-US" sz="2000" dirty="0">
                <a:hlinkClick r:id="rId4"/>
              </a:rPr>
              <a:t>https://educateiowa.gov/adult-career-and-community-college/community-colleges/gap-tuition-assistance-program</a:t>
            </a:r>
            <a:r>
              <a:rPr lang="en-US" sz="2000" dirty="0" smtClean="0">
                <a:latin typeface="Calibri" pitchFamily="34" charset="0"/>
              </a:rPr>
              <a:t/>
            </a:r>
            <a:br>
              <a:rPr lang="en-US" sz="2000" dirty="0" smtClean="0">
                <a:latin typeface="Calibri" pitchFamily="34" charset="0"/>
              </a:rPr>
            </a:br>
            <a:endParaRPr lang="en-US" sz="2000" dirty="0"/>
          </a:p>
        </p:txBody>
      </p:sp>
    </p:spTree>
    <p:extLst>
      <p:ext uri="{BB962C8B-B14F-4D97-AF65-F5344CB8AC3E}">
        <p14:creationId xmlns:p14="http://schemas.microsoft.com/office/powerpoint/2010/main" val="94043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 Tuition Assistance Program</a:t>
            </a:r>
            <a:br>
              <a:rPr lang="en-US" dirty="0" smtClean="0"/>
            </a:br>
            <a:r>
              <a:rPr lang="en-US" dirty="0"/>
              <a:t>	</a:t>
            </a:r>
            <a:r>
              <a:rPr lang="en-US" dirty="0" smtClean="0"/>
              <a:t>Purpose and Intent</a:t>
            </a:r>
            <a:endParaRPr lang="en-US" dirty="0"/>
          </a:p>
        </p:txBody>
      </p:sp>
      <p:sp>
        <p:nvSpPr>
          <p:cNvPr id="5" name="Content Placeholder 4"/>
          <p:cNvSpPr>
            <a:spLocks noGrp="1"/>
          </p:cNvSpPr>
          <p:nvPr>
            <p:ph idx="1"/>
          </p:nvPr>
        </p:nvSpPr>
        <p:spPr/>
        <p:txBody>
          <a:bodyPr/>
          <a:lstStyle/>
          <a:p>
            <a:r>
              <a:rPr lang="en-US" b="1" dirty="0">
                <a:latin typeface="Calibri" pitchFamily="34" charset="0"/>
              </a:rPr>
              <a:t>Funding that helps to cover, or fill in the gap for short term, non-credit training that Federal dollars cannot cover</a:t>
            </a:r>
            <a:r>
              <a:rPr lang="en-US" b="1" dirty="0" smtClean="0">
                <a:latin typeface="Calibri" pitchFamily="34" charset="0"/>
              </a:rPr>
              <a:t>.</a:t>
            </a:r>
          </a:p>
          <a:p>
            <a:r>
              <a:rPr lang="en-US" b="1" dirty="0" smtClean="0">
                <a:latin typeface="Calibri" pitchFamily="34" charset="0"/>
              </a:rPr>
              <a:t>To assist those individuals </a:t>
            </a:r>
            <a:r>
              <a:rPr lang="en-US" b="1" dirty="0">
                <a:latin typeface="Calibri" panose="020F0502020204030204" pitchFamily="34" charset="0"/>
              </a:rPr>
              <a:t>l</a:t>
            </a:r>
            <a:r>
              <a:rPr lang="en-US" b="1" dirty="0" smtClean="0">
                <a:latin typeface="Calibri" pitchFamily="34" charset="0"/>
              </a:rPr>
              <a:t>iving </a:t>
            </a:r>
            <a:r>
              <a:rPr lang="en-US" b="1" dirty="0">
                <a:latin typeface="Calibri" panose="020F0502020204030204" pitchFamily="34" charset="0"/>
              </a:rPr>
              <a:t>between the 150% and 250% level of the poverty line.</a:t>
            </a:r>
          </a:p>
          <a:p>
            <a:r>
              <a:rPr lang="en-US" b="1" dirty="0" smtClean="0">
                <a:latin typeface="Calibri" pitchFamily="34" charset="0"/>
              </a:rPr>
              <a:t>Create a career pathway and pipeline for in-demand employment.</a:t>
            </a:r>
          </a:p>
          <a:p>
            <a:endParaRPr lang="en-US" dirty="0"/>
          </a:p>
        </p:txBody>
      </p:sp>
    </p:spTree>
    <p:extLst>
      <p:ext uri="{BB962C8B-B14F-4D97-AF65-F5344CB8AC3E}">
        <p14:creationId xmlns:p14="http://schemas.microsoft.com/office/powerpoint/2010/main" val="286405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 Tuition Assistance Program</a:t>
            </a:r>
            <a:r>
              <a:rPr lang="en-US" dirty="0"/>
              <a:t/>
            </a:r>
            <a:br>
              <a:rPr lang="en-US" dirty="0"/>
            </a:br>
            <a:r>
              <a:rPr lang="en-US" dirty="0" smtClean="0"/>
              <a:t>	Eligibility</a:t>
            </a:r>
            <a:endParaRPr lang="en-US" dirty="0"/>
          </a:p>
        </p:txBody>
      </p:sp>
      <p:sp>
        <p:nvSpPr>
          <p:cNvPr id="5" name="Content Placeholder 4"/>
          <p:cNvSpPr>
            <a:spLocks noGrp="1"/>
          </p:cNvSpPr>
          <p:nvPr>
            <p:ph idx="1"/>
          </p:nvPr>
        </p:nvSpPr>
        <p:spPr/>
        <p:txBody>
          <a:bodyPr/>
          <a:lstStyle/>
          <a:p>
            <a:r>
              <a:rPr lang="en-US" dirty="0" smtClean="0"/>
              <a:t>Eligibility is assessed through a thorough intake and interview process.</a:t>
            </a:r>
          </a:p>
          <a:p>
            <a:r>
              <a:rPr lang="en-US" dirty="0" smtClean="0"/>
              <a:t> Eligibility includes but is not limited to:</a:t>
            </a:r>
          </a:p>
          <a:p>
            <a:pPr lvl="1"/>
            <a:r>
              <a:rPr lang="en-US" dirty="0"/>
              <a:t>The applicant's family income for the six months prior to the date of application.</a:t>
            </a:r>
          </a:p>
          <a:p>
            <a:pPr lvl="1"/>
            <a:r>
              <a:rPr lang="en-US" dirty="0"/>
              <a:t>The applicant's family size.</a:t>
            </a:r>
          </a:p>
          <a:p>
            <a:pPr lvl="1"/>
            <a:r>
              <a:rPr lang="en-US" dirty="0"/>
              <a:t>The applicant's county of residence.</a:t>
            </a:r>
          </a:p>
          <a:p>
            <a:pPr lvl="1"/>
            <a:endParaRPr lang="en-US" dirty="0"/>
          </a:p>
        </p:txBody>
      </p:sp>
    </p:spTree>
    <p:extLst>
      <p:ext uri="{BB962C8B-B14F-4D97-AF65-F5344CB8AC3E}">
        <p14:creationId xmlns:p14="http://schemas.microsoft.com/office/powerpoint/2010/main" val="73073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 Tuition Assistance Program</a:t>
            </a:r>
            <a:br>
              <a:rPr lang="en-US" dirty="0" smtClean="0"/>
            </a:br>
            <a:r>
              <a:rPr lang="en-US" dirty="0"/>
              <a:t>	</a:t>
            </a:r>
            <a:r>
              <a:rPr lang="en-US" dirty="0" smtClean="0"/>
              <a:t>Services and benefits</a:t>
            </a:r>
            <a:endParaRPr lang="en-US" dirty="0"/>
          </a:p>
        </p:txBody>
      </p:sp>
      <p:sp>
        <p:nvSpPr>
          <p:cNvPr id="5" name="Content Placeholder 4"/>
          <p:cNvSpPr>
            <a:spLocks noGrp="1"/>
          </p:cNvSpPr>
          <p:nvPr>
            <p:ph idx="1"/>
          </p:nvPr>
        </p:nvSpPr>
        <p:spPr/>
        <p:txBody>
          <a:bodyPr/>
          <a:lstStyle/>
          <a:p>
            <a:r>
              <a:rPr lang="en-US" dirty="0" smtClean="0"/>
              <a:t>Services and benefits include having other resources made available the candidate.</a:t>
            </a:r>
          </a:p>
          <a:p>
            <a:r>
              <a:rPr lang="en-US" dirty="0" smtClean="0"/>
              <a:t> Benefits include certification, licensure, or </a:t>
            </a:r>
            <a:r>
              <a:rPr lang="en-US" dirty="0" smtClean="0"/>
              <a:t>a completion </a:t>
            </a:r>
            <a:r>
              <a:rPr lang="en-US" dirty="0" smtClean="0"/>
              <a:t>certificate in an in-demand industry.</a:t>
            </a:r>
          </a:p>
          <a:p>
            <a:r>
              <a:rPr lang="en-US" dirty="0" smtClean="0"/>
              <a:t>Employment and earning a living wage is the goal of Gap Tuition Assistance Program.</a:t>
            </a:r>
          </a:p>
          <a:p>
            <a:endParaRPr lang="en-US" dirty="0"/>
          </a:p>
        </p:txBody>
      </p:sp>
    </p:spTree>
    <p:extLst>
      <p:ext uri="{BB962C8B-B14F-4D97-AF65-F5344CB8AC3E}">
        <p14:creationId xmlns:p14="http://schemas.microsoft.com/office/powerpoint/2010/main" val="3072375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 Tuition Assistance Program</a:t>
            </a:r>
            <a:br>
              <a:rPr lang="en-US" dirty="0" smtClean="0"/>
            </a:br>
            <a:r>
              <a:rPr lang="en-US" dirty="0"/>
              <a:t>	</a:t>
            </a:r>
            <a:r>
              <a:rPr lang="en-US" dirty="0" smtClean="0"/>
              <a:t>Partnering and making referrals</a:t>
            </a:r>
            <a:endParaRPr lang="en-US" dirty="0"/>
          </a:p>
        </p:txBody>
      </p:sp>
      <p:sp>
        <p:nvSpPr>
          <p:cNvPr id="5" name="Content Placeholder 4"/>
          <p:cNvSpPr>
            <a:spLocks noGrp="1"/>
          </p:cNvSpPr>
          <p:nvPr>
            <p:ph idx="1"/>
          </p:nvPr>
        </p:nvSpPr>
        <p:spPr>
          <a:xfrm>
            <a:off x="2253342" y="2187049"/>
            <a:ext cx="9329057" cy="3929970"/>
          </a:xfrm>
        </p:spPr>
        <p:txBody>
          <a:bodyPr>
            <a:normAutofit lnSpcReduction="10000"/>
          </a:bodyPr>
          <a:lstStyle/>
          <a:p>
            <a:r>
              <a:rPr lang="en-US" dirty="0" smtClean="0"/>
              <a:t>Partnering </a:t>
            </a:r>
            <a:r>
              <a:rPr lang="en-US" dirty="0" smtClean="0"/>
              <a:t>and making </a:t>
            </a:r>
            <a:r>
              <a:rPr lang="en-US" dirty="0" smtClean="0"/>
              <a:t>referrals is an integral component of the Gap Program</a:t>
            </a:r>
          </a:p>
          <a:p>
            <a:r>
              <a:rPr lang="en-US" dirty="0" smtClean="0"/>
              <a:t>Partners include but are not limited to:</a:t>
            </a:r>
          </a:p>
          <a:p>
            <a:pPr marL="457200" lvl="1" indent="0">
              <a:buNone/>
            </a:pPr>
            <a:r>
              <a:rPr lang="en-US" dirty="0" smtClean="0"/>
              <a:t>Iowa Workforce - Iowa Vocational Rehabilitation</a:t>
            </a:r>
          </a:p>
          <a:p>
            <a:pPr marL="457200" lvl="1" indent="0">
              <a:buNone/>
            </a:pPr>
            <a:r>
              <a:rPr lang="en-US" dirty="0" smtClean="0"/>
              <a:t>Iowa Department for the Blind - Local industry and employers – Community Based Organizations – other state, county and municipal agencies, and many </a:t>
            </a:r>
            <a:r>
              <a:rPr lang="en-US" dirty="0" smtClean="0"/>
              <a:t>others.</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8966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Gap Tuition Assistance Program</a:t>
            </a:r>
            <a:br>
              <a:rPr lang="en-US" dirty="0" smtClean="0"/>
            </a:br>
            <a:r>
              <a:rPr lang="en-US" dirty="0"/>
              <a:t>	</a:t>
            </a:r>
            <a:r>
              <a:rPr lang="en-US" dirty="0" smtClean="0"/>
              <a:t>Contacts</a:t>
            </a:r>
            <a:endParaRPr lang="en-US" dirty="0"/>
          </a:p>
        </p:txBody>
      </p:sp>
      <p:sp>
        <p:nvSpPr>
          <p:cNvPr id="5" name="Content Placeholder 4"/>
          <p:cNvSpPr>
            <a:spLocks noGrp="1"/>
          </p:cNvSpPr>
          <p:nvPr>
            <p:ph idx="1"/>
          </p:nvPr>
        </p:nvSpPr>
        <p:spPr/>
        <p:txBody>
          <a:bodyPr/>
          <a:lstStyle/>
          <a:p>
            <a:r>
              <a:rPr lang="en-US" dirty="0" smtClean="0"/>
              <a:t>List of contacts can be accessed from our website: </a:t>
            </a:r>
          </a:p>
          <a:p>
            <a:r>
              <a:rPr lang="en-US" dirty="0">
                <a:hlinkClick r:id="rId3"/>
              </a:rPr>
              <a:t>https://educateiowa.gov/documents/pace/2019/03/gap-pace-program-contacts</a:t>
            </a:r>
            <a:endParaRPr lang="en-US" dirty="0"/>
          </a:p>
        </p:txBody>
      </p:sp>
    </p:spTree>
    <p:extLst>
      <p:ext uri="{BB962C8B-B14F-4D97-AF65-F5344CB8AC3E}">
        <p14:creationId xmlns:p14="http://schemas.microsoft.com/office/powerpoint/2010/main" val="4087948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5485"/>
            <a:ext cx="12196619" cy="6136104"/>
          </a:xfrm>
        </p:spPr>
        <p:txBody>
          <a:bodyPr/>
          <a:lstStyle/>
          <a:p>
            <a:pPr algn="l" hangingPunct="0"/>
            <a:r>
              <a:rPr lang="en-US" dirty="0" smtClean="0"/>
              <a:t>PACE Overview</a:t>
            </a:r>
            <a:br>
              <a:rPr lang="en-US" dirty="0" smtClean="0"/>
            </a:br>
            <a:r>
              <a:rPr lang="en-US" sz="2400" dirty="0" smtClean="0"/>
              <a:t>Pathways for Academic Career &amp; Employment</a:t>
            </a:r>
            <a:br>
              <a:rPr lang="en-US" sz="2400" dirty="0" smtClean="0"/>
            </a:br>
            <a:r>
              <a:rPr lang="en-US" sz="2400" dirty="0" smtClean="0"/>
              <a:t/>
            </a:r>
            <a:br>
              <a:rPr lang="en-US" sz="2400" dirty="0" smtClean="0"/>
            </a:br>
            <a:r>
              <a:rPr lang="en-US" sz="2400" dirty="0" smtClean="0"/>
              <a:t/>
            </a:r>
            <a:br>
              <a:rPr lang="en-US" sz="2400" dirty="0" smtClean="0"/>
            </a:br>
            <a:r>
              <a:rPr lang="en-US" sz="2000" b="0" dirty="0" smtClean="0">
                <a:latin typeface="+mj-lt"/>
              </a:rPr>
              <a:t>State </a:t>
            </a:r>
            <a:r>
              <a:rPr lang="en-US" sz="2000" b="0" dirty="0">
                <a:latin typeface="+mj-lt"/>
              </a:rPr>
              <a:t>Code 260 </a:t>
            </a:r>
            <a:r>
              <a:rPr lang="en-US" sz="2000" b="0" dirty="0" smtClean="0">
                <a:latin typeface="+mj-lt"/>
              </a:rPr>
              <a:t>H – To provide </a:t>
            </a:r>
            <a:r>
              <a:rPr lang="en-US" sz="2000" b="0" dirty="0">
                <a:latin typeface="+mj-lt"/>
              </a:rPr>
              <a:t>funding to community colleges for the development of projects in </a:t>
            </a:r>
            <a:r>
              <a:rPr lang="en-US" sz="2000" b="0" dirty="0" smtClean="0">
                <a:latin typeface="+mj-lt"/>
              </a:rPr>
              <a:t/>
            </a:r>
            <a:br>
              <a:rPr lang="en-US" sz="2000" b="0" dirty="0" smtClean="0">
                <a:latin typeface="+mj-lt"/>
              </a:rPr>
            </a:br>
            <a:r>
              <a:rPr lang="en-US" sz="2000" b="0" dirty="0" smtClean="0">
                <a:latin typeface="+mj-lt"/>
              </a:rPr>
              <a:t>coordination </a:t>
            </a:r>
            <a:r>
              <a:rPr lang="en-US" sz="2000" b="0" dirty="0">
                <a:latin typeface="+mj-lt"/>
              </a:rPr>
              <a:t>with the economic development authority, the department of education, the department of workforce development, local workforce development boards established pursuant to section 84A.4, and community partners to implement a simplified, streamlined, and comprehensive process, along with customized support services, to enable eligible participants to acquire effective academic and employment training to secure gainful, quality, in-state employment</a:t>
            </a:r>
            <a:r>
              <a:rPr lang="en-US" sz="2000" b="0" dirty="0" smtClean="0">
                <a:latin typeface="+mj-lt"/>
              </a:rPr>
              <a:t>.</a:t>
            </a:r>
            <a:br>
              <a:rPr lang="en-US" sz="2000" b="0" dirty="0" smtClean="0">
                <a:latin typeface="+mj-lt"/>
              </a:rPr>
            </a:br>
            <a:r>
              <a:rPr lang="en-US" sz="2000" b="0" dirty="0">
                <a:latin typeface="+mj-lt"/>
              </a:rPr>
              <a:t/>
            </a:r>
            <a:br>
              <a:rPr lang="en-US" sz="2000" b="0" dirty="0">
                <a:latin typeface="+mj-lt"/>
              </a:rPr>
            </a:br>
            <a:r>
              <a:rPr lang="en-US" sz="2000" b="0" dirty="0" smtClean="0">
                <a:latin typeface="+mj-lt"/>
              </a:rPr>
              <a:t>PACE </a:t>
            </a:r>
            <a:r>
              <a:rPr lang="en-US" sz="2000" b="0" dirty="0">
                <a:latin typeface="+mj-lt"/>
              </a:rPr>
              <a:t>Code language was passed into law during the 2012 </a:t>
            </a:r>
            <a:r>
              <a:rPr lang="en-US" sz="2000" b="0" dirty="0" smtClean="0">
                <a:latin typeface="+mj-lt"/>
              </a:rPr>
              <a:t>session.</a:t>
            </a:r>
            <a:br>
              <a:rPr lang="en-US" sz="2000" b="0" dirty="0" smtClean="0">
                <a:latin typeface="+mj-lt"/>
              </a:rPr>
            </a:br>
            <a:r>
              <a:rPr lang="en-US" sz="2000" b="0" dirty="0">
                <a:latin typeface="+mj-lt"/>
              </a:rPr>
              <a:t/>
            </a:r>
            <a:br>
              <a:rPr lang="en-US" sz="2000" b="0" dirty="0">
                <a:latin typeface="+mj-lt"/>
              </a:rPr>
            </a:br>
            <a:r>
              <a:rPr lang="en-US" sz="2000" b="0" dirty="0" smtClean="0">
                <a:latin typeface="+mj-lt"/>
              </a:rPr>
              <a:t>State appropriation made available during the 2014 session.</a:t>
            </a:r>
            <a:br>
              <a:rPr lang="en-US" sz="2000" b="0" dirty="0" smtClean="0">
                <a:latin typeface="+mj-lt"/>
              </a:rPr>
            </a:br>
            <a:r>
              <a:rPr lang="en-US" sz="2000" b="0" dirty="0">
                <a:latin typeface="+mj-lt"/>
              </a:rPr>
              <a:t/>
            </a:r>
            <a:br>
              <a:rPr lang="en-US" sz="2000" b="0" dirty="0">
                <a:latin typeface="+mj-lt"/>
              </a:rPr>
            </a:br>
            <a:r>
              <a:rPr lang="en-US" sz="2000" b="0" dirty="0" smtClean="0">
                <a:latin typeface="+mj-lt"/>
              </a:rPr>
              <a:t>PACE language is written very broadly: </a:t>
            </a:r>
            <a:br>
              <a:rPr lang="en-US" sz="2000" b="0" dirty="0" smtClean="0">
                <a:latin typeface="+mj-lt"/>
              </a:rPr>
            </a:br>
            <a:r>
              <a:rPr lang="en-US" sz="2000" b="0" dirty="0">
                <a:latin typeface="+mj-lt"/>
                <a:hlinkClick r:id="rId3"/>
              </a:rPr>
              <a:t>https://</a:t>
            </a:r>
            <a:r>
              <a:rPr lang="en-US" sz="2000" b="0" dirty="0" smtClean="0">
                <a:latin typeface="+mj-lt"/>
                <a:hlinkClick r:id="rId3"/>
              </a:rPr>
              <a:t>educateiowa.gov/adult-career-and-community-college/community-colleges/pathways-academic-career-and-employment-pace</a:t>
            </a:r>
            <a:r>
              <a:rPr lang="en-US" sz="2000" b="0" dirty="0" smtClean="0">
                <a:latin typeface="+mj-lt"/>
              </a:rPr>
              <a:t/>
            </a:r>
            <a:br>
              <a:rPr lang="en-US" sz="2000" b="0" dirty="0" smtClean="0">
                <a:latin typeface="+mj-lt"/>
              </a:rPr>
            </a:br>
            <a:endParaRPr lang="en-US" sz="2000" b="0" dirty="0">
              <a:latin typeface="+mj-lt"/>
            </a:endParaRPr>
          </a:p>
        </p:txBody>
      </p:sp>
    </p:spTree>
    <p:extLst>
      <p:ext uri="{BB962C8B-B14F-4D97-AF65-F5344CB8AC3E}">
        <p14:creationId xmlns:p14="http://schemas.microsoft.com/office/powerpoint/2010/main" val="4242689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Program</a:t>
            </a:r>
            <a:br>
              <a:rPr lang="en-US" dirty="0" smtClean="0"/>
            </a:br>
            <a:r>
              <a:rPr lang="en-US" dirty="0"/>
              <a:t>	</a:t>
            </a:r>
            <a:r>
              <a:rPr lang="en-US" dirty="0" smtClean="0"/>
              <a:t>Purpose and Intent</a:t>
            </a:r>
            <a:endParaRPr lang="en-US" dirty="0"/>
          </a:p>
        </p:txBody>
      </p:sp>
      <p:sp>
        <p:nvSpPr>
          <p:cNvPr id="5" name="Content Placeholder 4"/>
          <p:cNvSpPr>
            <a:spLocks noGrp="1"/>
          </p:cNvSpPr>
          <p:nvPr>
            <p:ph idx="1"/>
          </p:nvPr>
        </p:nvSpPr>
        <p:spPr/>
        <p:txBody>
          <a:bodyPr>
            <a:normAutofit lnSpcReduction="10000"/>
          </a:bodyPr>
          <a:lstStyle/>
          <a:p>
            <a:r>
              <a:rPr lang="en-US" dirty="0" smtClean="0"/>
              <a:t>Purpose and </a:t>
            </a:r>
            <a:r>
              <a:rPr lang="en-US" dirty="0" smtClean="0"/>
              <a:t>intent: PACE </a:t>
            </a:r>
            <a:r>
              <a:rPr lang="en-US" dirty="0" smtClean="0"/>
              <a:t>is </a:t>
            </a:r>
            <a:r>
              <a:rPr lang="en-US" dirty="0"/>
              <a:t>established to provide funding to community colleges for the development of projects that will lead to gainful, quality, in-state employment for members of target populations by providing them with both effective academic and employment training to ensure gainful employment and customized support services.</a:t>
            </a:r>
          </a:p>
        </p:txBody>
      </p:sp>
    </p:spTree>
    <p:extLst>
      <p:ext uri="{BB962C8B-B14F-4D97-AF65-F5344CB8AC3E}">
        <p14:creationId xmlns:p14="http://schemas.microsoft.com/office/powerpoint/2010/main" val="3634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Iowa Workforce Development">
  <a:themeElements>
    <a:clrScheme name="Iowa Workforce Development">
      <a:dk1>
        <a:srgbClr val="39413D"/>
      </a:dk1>
      <a:lt1>
        <a:srgbClr val="FFFFFF"/>
      </a:lt1>
      <a:dk2>
        <a:srgbClr val="39413D"/>
      </a:dk2>
      <a:lt2>
        <a:srgbClr val="5F6863"/>
      </a:lt2>
      <a:accent1>
        <a:srgbClr val="00808D"/>
      </a:accent1>
      <a:accent2>
        <a:srgbClr val="B94630"/>
      </a:accent2>
      <a:accent3>
        <a:srgbClr val="4E7D4B"/>
      </a:accent3>
      <a:accent4>
        <a:srgbClr val="004156"/>
      </a:accent4>
      <a:accent5>
        <a:srgbClr val="00808D"/>
      </a:accent5>
      <a:accent6>
        <a:srgbClr val="5F6863"/>
      </a:accent6>
      <a:hlink>
        <a:srgbClr val="0000FF"/>
      </a:hlink>
      <a:folHlink>
        <a:srgbClr val="800080"/>
      </a:folHlink>
    </a:clrScheme>
    <a:fontScheme name="Iowa Workforce Develo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926</TotalTime>
  <Words>983</Words>
  <Application>Microsoft Office PowerPoint</Application>
  <PresentationFormat>Widescreen</PresentationFormat>
  <Paragraphs>93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Iowa Workforce Development</vt:lpstr>
      <vt:lpstr>Gap Tuition Assistance Program and  Pathways for Academic, Career and Employment - PACE</vt:lpstr>
      <vt:lpstr>Gap Overview  State Code 260 I - Funding that helps to cover, or fill in the gap for short term, non-credit training  that Federal dollars cannot cover.   Gap Code language was passed into law during the 2012 session  Gap language is very specific on what can covered and is tuition based, more can be found at:  https://educateiowa.gov/adult-career-and-community-college/iowa-skilled-workforce-and-job-creation-fund Gap approved programs can be found at:  https://educateiowa.gov/adult-career-and-community-college/community-colleges/gap-tuition-assistance-program </vt:lpstr>
      <vt:lpstr>Gap Tuition Assistance Program  Purpose and Intent</vt:lpstr>
      <vt:lpstr>Gap Tuition Assistance Program  Eligibility</vt:lpstr>
      <vt:lpstr>Gap Tuition Assistance Program  Services and benefits</vt:lpstr>
      <vt:lpstr>Gap Tuition Assistance Program  Partnering and making referrals</vt:lpstr>
      <vt:lpstr>Gap Tuition Assistance Program  Contacts</vt:lpstr>
      <vt:lpstr>PACE Overview Pathways for Academic Career &amp; Employment   State Code 260 H – To provide funding to community colleges for the development of projects in  coordination with the economic development authority, the department of education, the department of workforce development, local workforce development boards established pursuant to section 84A.4, and community partners to implement a simplified, streamlined, and comprehensive process, along with customized support services, to enable eligible participants to acquire effective academic and employment training to secure gainful, quality, in-state employment.  PACE Code language was passed into law during the 2012 session.  State appropriation made available during the 2014 session.  PACE language is written very broadly:  https://educateiowa.gov/adult-career-and-community-college/community-colleges/pathways-academic-career-and-employment-pace </vt:lpstr>
      <vt:lpstr>PACE Program  Purpose and Intent</vt:lpstr>
      <vt:lpstr>PACE Program  Purpose and Intent</vt:lpstr>
      <vt:lpstr>PACE Program Eligibility</vt:lpstr>
      <vt:lpstr>PACE Program Eligibility</vt:lpstr>
      <vt:lpstr>PACE Program Services and Benefits</vt:lpstr>
      <vt:lpstr>PACE Program  Partnering and making referrals</vt:lpstr>
      <vt:lpstr>PACE &amp; Gap Program Contacts</vt:lpstr>
      <vt:lpstr>For more information  please contact me at</vt:lpstr>
    </vt:vector>
  </TitlesOfParts>
  <Company>Iowa Workforce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Williams, Mike [IDOE]</cp:lastModifiedBy>
  <cp:revision>46</cp:revision>
  <cp:lastPrinted>2019-03-27T19:04:08Z</cp:lastPrinted>
  <dcterms:created xsi:type="dcterms:W3CDTF">2018-06-13T15:03:45Z</dcterms:created>
  <dcterms:modified xsi:type="dcterms:W3CDTF">2019-03-27T19:49:33Z</dcterms:modified>
</cp:coreProperties>
</file>