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70" r:id="rId5"/>
    <p:sldId id="271" r:id="rId6"/>
    <p:sldId id="257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5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58"/>
    <a:srgbClr val="AFABAB"/>
    <a:srgbClr val="17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Grid="0">
      <p:cViewPr>
        <p:scale>
          <a:sx n="81" d="100"/>
          <a:sy n="81" d="100"/>
        </p:scale>
        <p:origin x="-27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2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889184" y="-2"/>
            <a:ext cx="10302817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2817" h="6858001">
                <a:moveTo>
                  <a:pt x="3329798" y="0"/>
                </a:moveTo>
                <a:lnTo>
                  <a:pt x="10302817" y="1"/>
                </a:lnTo>
                <a:lnTo>
                  <a:pt x="10302817" y="6858001"/>
                </a:lnTo>
                <a:lnTo>
                  <a:pt x="3821502" y="6858001"/>
                </a:lnTo>
                <a:cubicBezTo>
                  <a:pt x="3792748" y="6852250"/>
                  <a:pt x="28754" y="2481532"/>
                  <a:pt x="0" y="2458528"/>
                </a:cubicBezTo>
                <a:lnTo>
                  <a:pt x="3329798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4"/>
          <p:cNvSpPr/>
          <p:nvPr userDrawn="1"/>
        </p:nvSpPr>
        <p:spPr>
          <a:xfrm rot="5400000">
            <a:off x="-208443" y="247259"/>
            <a:ext cx="3338423" cy="2938791"/>
          </a:xfrm>
          <a:custGeom>
            <a:avLst/>
            <a:gdLst>
              <a:gd name="connsiteX0" fmla="*/ 0 w 3381555"/>
              <a:gd name="connsiteY0" fmla="*/ 3827311 h 3827311"/>
              <a:gd name="connsiteX1" fmla="*/ 1690778 w 3381555"/>
              <a:gd name="connsiteY1" fmla="*/ 0 h 3827311"/>
              <a:gd name="connsiteX2" fmla="*/ 3381555 w 3381555"/>
              <a:gd name="connsiteY2" fmla="*/ 3827311 h 3827311"/>
              <a:gd name="connsiteX3" fmla="*/ 0 w 3381555"/>
              <a:gd name="connsiteY3" fmla="*/ 3827311 h 3827311"/>
              <a:gd name="connsiteX0" fmla="*/ 0 w 3381555"/>
              <a:gd name="connsiteY0" fmla="*/ 4034345 h 4034345"/>
              <a:gd name="connsiteX1" fmla="*/ 1216325 w 3381555"/>
              <a:gd name="connsiteY1" fmla="*/ 0 h 4034345"/>
              <a:gd name="connsiteX2" fmla="*/ 3381555 w 3381555"/>
              <a:gd name="connsiteY2" fmla="*/ 4034345 h 4034345"/>
              <a:gd name="connsiteX3" fmla="*/ 0 w 3381555"/>
              <a:gd name="connsiteY3" fmla="*/ 4034345 h 4034345"/>
              <a:gd name="connsiteX0" fmla="*/ 0 w 3838755"/>
              <a:gd name="connsiteY0" fmla="*/ 4034345 h 4034345"/>
              <a:gd name="connsiteX1" fmla="*/ 1216325 w 3838755"/>
              <a:gd name="connsiteY1" fmla="*/ 0 h 4034345"/>
              <a:gd name="connsiteX2" fmla="*/ 3838755 w 3838755"/>
              <a:gd name="connsiteY2" fmla="*/ 3991213 h 4034345"/>
              <a:gd name="connsiteX3" fmla="*/ 0 w 3838755"/>
              <a:gd name="connsiteY3" fmla="*/ 4034345 h 4034345"/>
              <a:gd name="connsiteX0" fmla="*/ 0 w 3847381"/>
              <a:gd name="connsiteY0" fmla="*/ 4034345 h 4034345"/>
              <a:gd name="connsiteX1" fmla="*/ 1216325 w 3847381"/>
              <a:gd name="connsiteY1" fmla="*/ 0 h 4034345"/>
              <a:gd name="connsiteX2" fmla="*/ 3847381 w 3847381"/>
              <a:gd name="connsiteY2" fmla="*/ 4034345 h 4034345"/>
              <a:gd name="connsiteX3" fmla="*/ 0 w 3847381"/>
              <a:gd name="connsiteY3" fmla="*/ 4034345 h 4034345"/>
              <a:gd name="connsiteX0" fmla="*/ 0 w 3338423"/>
              <a:gd name="connsiteY0" fmla="*/ 4034345 h 4042971"/>
              <a:gd name="connsiteX1" fmla="*/ 1216325 w 3338423"/>
              <a:gd name="connsiteY1" fmla="*/ 0 h 4042971"/>
              <a:gd name="connsiteX2" fmla="*/ 3338423 w 3338423"/>
              <a:gd name="connsiteY2" fmla="*/ 4042971 h 4042971"/>
              <a:gd name="connsiteX3" fmla="*/ 0 w 3338423"/>
              <a:gd name="connsiteY3" fmla="*/ 4034345 h 4042971"/>
              <a:gd name="connsiteX0" fmla="*/ 0 w 3338423"/>
              <a:gd name="connsiteY0" fmla="*/ 2973296 h 2981922"/>
              <a:gd name="connsiteX1" fmla="*/ 1345721 w 3338423"/>
              <a:gd name="connsiteY1" fmla="*/ 0 h 2981922"/>
              <a:gd name="connsiteX2" fmla="*/ 3338423 w 3338423"/>
              <a:gd name="connsiteY2" fmla="*/ 2981922 h 2981922"/>
              <a:gd name="connsiteX3" fmla="*/ 0 w 3338423"/>
              <a:gd name="connsiteY3" fmla="*/ 2973296 h 2981922"/>
              <a:gd name="connsiteX0" fmla="*/ 0 w 3338423"/>
              <a:gd name="connsiteY0" fmla="*/ 2930164 h 2938790"/>
              <a:gd name="connsiteX1" fmla="*/ 1302592 w 3338423"/>
              <a:gd name="connsiteY1" fmla="*/ 0 h 2938790"/>
              <a:gd name="connsiteX2" fmla="*/ 3338423 w 3338423"/>
              <a:gd name="connsiteY2" fmla="*/ 2938790 h 2938790"/>
              <a:gd name="connsiteX3" fmla="*/ 0 w 3338423"/>
              <a:gd name="connsiteY3" fmla="*/ 2930164 h 2938790"/>
              <a:gd name="connsiteX0" fmla="*/ 0 w 3338423"/>
              <a:gd name="connsiteY0" fmla="*/ 2930165 h 2938791"/>
              <a:gd name="connsiteX1" fmla="*/ 1285342 w 3338423"/>
              <a:gd name="connsiteY1" fmla="*/ 0 h 2938791"/>
              <a:gd name="connsiteX2" fmla="*/ 3338423 w 3338423"/>
              <a:gd name="connsiteY2" fmla="*/ 2938791 h 2938791"/>
              <a:gd name="connsiteX3" fmla="*/ 0 w 3338423"/>
              <a:gd name="connsiteY3" fmla="*/ 2930165 h 293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423" h="2938791">
                <a:moveTo>
                  <a:pt x="0" y="2930165"/>
                </a:moveTo>
                <a:lnTo>
                  <a:pt x="1285342" y="0"/>
                </a:lnTo>
                <a:lnTo>
                  <a:pt x="3338423" y="2938791"/>
                </a:lnTo>
                <a:lnTo>
                  <a:pt x="0" y="2930165"/>
                </a:lnTo>
                <a:close/>
              </a:path>
            </a:pathLst>
          </a:custGeom>
          <a:solidFill>
            <a:srgbClr val="176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 flipH="1">
            <a:off x="0" y="-1"/>
            <a:ext cx="2562045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8809" h="6858001">
                <a:moveTo>
                  <a:pt x="4045790" y="0"/>
                </a:moveTo>
                <a:lnTo>
                  <a:pt x="11018809" y="1"/>
                </a:lnTo>
                <a:lnTo>
                  <a:pt x="11018809" y="6858001"/>
                </a:lnTo>
                <a:lnTo>
                  <a:pt x="4537494" y="6858001"/>
                </a:lnTo>
                <a:cubicBezTo>
                  <a:pt x="4508740" y="6852250"/>
                  <a:pt x="28754" y="3007743"/>
                  <a:pt x="0" y="2984739"/>
                </a:cubicBezTo>
                <a:lnTo>
                  <a:pt x="4045790" y="0"/>
                </a:lnTo>
                <a:close/>
              </a:path>
            </a:pathLst>
          </a:custGeom>
          <a:solidFill>
            <a:srgbClr val="176C6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1" y="0"/>
            <a:ext cx="3685039" cy="32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2389518" y="-2"/>
            <a:ext cx="9802484" cy="6858001"/>
          </a:xfrm>
          <a:custGeom>
            <a:avLst/>
            <a:gdLst>
              <a:gd name="connsiteX0" fmla="*/ 0 w 8379125"/>
              <a:gd name="connsiteY0" fmla="*/ 0 h 6858000"/>
              <a:gd name="connsiteX1" fmla="*/ 8379125 w 8379125"/>
              <a:gd name="connsiteY1" fmla="*/ 0 h 6858000"/>
              <a:gd name="connsiteX2" fmla="*/ 8379125 w 8379125"/>
              <a:gd name="connsiteY2" fmla="*/ 6858000 h 6858000"/>
              <a:gd name="connsiteX3" fmla="*/ 0 w 8379125"/>
              <a:gd name="connsiteY3" fmla="*/ 6858000 h 6858000"/>
              <a:gd name="connsiteX4" fmla="*/ 0 w 8379125"/>
              <a:gd name="connsiteY4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1751162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751162 w 10130287"/>
              <a:gd name="connsiteY0" fmla="*/ 0 h 6858000"/>
              <a:gd name="connsiteX1" fmla="*/ 10130287 w 10130287"/>
              <a:gd name="connsiteY1" fmla="*/ 0 h 6858000"/>
              <a:gd name="connsiteX2" fmla="*/ 10130287 w 10130287"/>
              <a:gd name="connsiteY2" fmla="*/ 6858000 h 6858000"/>
              <a:gd name="connsiteX3" fmla="*/ 2035833 w 10130287"/>
              <a:gd name="connsiteY3" fmla="*/ 6858000 h 6858000"/>
              <a:gd name="connsiteX4" fmla="*/ 0 w 10130287"/>
              <a:gd name="connsiteY4" fmla="*/ 3407434 h 6858000"/>
              <a:gd name="connsiteX5" fmla="*/ 1751162 w 10130287"/>
              <a:gd name="connsiteY5" fmla="*/ 0 h 6858000"/>
              <a:gd name="connsiteX0" fmla="*/ 1682151 w 10061276"/>
              <a:gd name="connsiteY0" fmla="*/ 0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1682151 w 10061276"/>
              <a:gd name="connsiteY5" fmla="*/ 0 h 6858000"/>
              <a:gd name="connsiteX0" fmla="*/ 6003985 w 10061276"/>
              <a:gd name="connsiteY0" fmla="*/ 17252 h 6858000"/>
              <a:gd name="connsiteX1" fmla="*/ 10061276 w 10061276"/>
              <a:gd name="connsiteY1" fmla="*/ 0 h 6858000"/>
              <a:gd name="connsiteX2" fmla="*/ 10061276 w 10061276"/>
              <a:gd name="connsiteY2" fmla="*/ 6858000 h 6858000"/>
              <a:gd name="connsiteX3" fmla="*/ 1966822 w 10061276"/>
              <a:gd name="connsiteY3" fmla="*/ 6858000 h 6858000"/>
              <a:gd name="connsiteX4" fmla="*/ 0 w 10061276"/>
              <a:gd name="connsiteY4" fmla="*/ 2872596 h 6858000"/>
              <a:gd name="connsiteX5" fmla="*/ 6003985 w 10061276"/>
              <a:gd name="connsiteY5" fmla="*/ 17252 h 6858000"/>
              <a:gd name="connsiteX0" fmla="*/ 5305246 w 9362537"/>
              <a:gd name="connsiteY0" fmla="*/ 17252 h 6858000"/>
              <a:gd name="connsiteX1" fmla="*/ 9362537 w 9362537"/>
              <a:gd name="connsiteY1" fmla="*/ 0 h 6858000"/>
              <a:gd name="connsiteX2" fmla="*/ 9362537 w 9362537"/>
              <a:gd name="connsiteY2" fmla="*/ 6858000 h 6858000"/>
              <a:gd name="connsiteX3" fmla="*/ 1268083 w 9362537"/>
              <a:gd name="connsiteY3" fmla="*/ 6858000 h 6858000"/>
              <a:gd name="connsiteX4" fmla="*/ 0 w 9362537"/>
              <a:gd name="connsiteY4" fmla="*/ 3174520 h 6858000"/>
              <a:gd name="connsiteX5" fmla="*/ 5305246 w 9362537"/>
              <a:gd name="connsiteY5" fmla="*/ 17252 h 6858000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1268083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3795624 w 9362537"/>
              <a:gd name="connsiteY0" fmla="*/ 0 h 6858001"/>
              <a:gd name="connsiteX1" fmla="*/ 9362537 w 9362537"/>
              <a:gd name="connsiteY1" fmla="*/ 1 h 6858001"/>
              <a:gd name="connsiteX2" fmla="*/ 9362537 w 9362537"/>
              <a:gd name="connsiteY2" fmla="*/ 6858001 h 6858001"/>
              <a:gd name="connsiteX3" fmla="*/ 2881222 w 9362537"/>
              <a:gd name="connsiteY3" fmla="*/ 6858001 h 6858001"/>
              <a:gd name="connsiteX4" fmla="*/ 0 w 9362537"/>
              <a:gd name="connsiteY4" fmla="*/ 3174521 h 6858001"/>
              <a:gd name="connsiteX5" fmla="*/ 3795624 w 9362537"/>
              <a:gd name="connsiteY5" fmla="*/ 0 h 6858001"/>
              <a:gd name="connsiteX0" fmla="*/ 4477111 w 10044024"/>
              <a:gd name="connsiteY0" fmla="*/ 0 h 6858001"/>
              <a:gd name="connsiteX1" fmla="*/ 10044024 w 10044024"/>
              <a:gd name="connsiteY1" fmla="*/ 1 h 6858001"/>
              <a:gd name="connsiteX2" fmla="*/ 10044024 w 10044024"/>
              <a:gd name="connsiteY2" fmla="*/ 6858001 h 6858001"/>
              <a:gd name="connsiteX3" fmla="*/ 3562709 w 10044024"/>
              <a:gd name="connsiteY3" fmla="*/ 6858001 h 6858001"/>
              <a:gd name="connsiteX4" fmla="*/ 0 w 10044024"/>
              <a:gd name="connsiteY4" fmla="*/ 3209026 h 6858001"/>
              <a:gd name="connsiteX5" fmla="*/ 4477111 w 10044024"/>
              <a:gd name="connsiteY5" fmla="*/ 0 h 6858001"/>
              <a:gd name="connsiteX0" fmla="*/ 5331126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5331126 w 10898039"/>
              <a:gd name="connsiteY5" fmla="*/ 0 h 6858001"/>
              <a:gd name="connsiteX0" fmla="*/ 3864635 w 10898039"/>
              <a:gd name="connsiteY0" fmla="*/ 0 h 6858001"/>
              <a:gd name="connsiteX1" fmla="*/ 10898039 w 10898039"/>
              <a:gd name="connsiteY1" fmla="*/ 1 h 6858001"/>
              <a:gd name="connsiteX2" fmla="*/ 10898039 w 10898039"/>
              <a:gd name="connsiteY2" fmla="*/ 6858001 h 6858001"/>
              <a:gd name="connsiteX3" fmla="*/ 4416724 w 10898039"/>
              <a:gd name="connsiteY3" fmla="*/ 6858001 h 6858001"/>
              <a:gd name="connsiteX4" fmla="*/ 0 w 10898039"/>
              <a:gd name="connsiteY4" fmla="*/ 3010618 h 6858001"/>
              <a:gd name="connsiteX5" fmla="*/ 3864635 w 10898039"/>
              <a:gd name="connsiteY5" fmla="*/ 0 h 6858001"/>
              <a:gd name="connsiteX0" fmla="*/ 4011284 w 11044688"/>
              <a:gd name="connsiteY0" fmla="*/ 0 h 6858001"/>
              <a:gd name="connsiteX1" fmla="*/ 11044688 w 11044688"/>
              <a:gd name="connsiteY1" fmla="*/ 1 h 6858001"/>
              <a:gd name="connsiteX2" fmla="*/ 11044688 w 11044688"/>
              <a:gd name="connsiteY2" fmla="*/ 6858001 h 6858001"/>
              <a:gd name="connsiteX3" fmla="*/ 4563373 w 11044688"/>
              <a:gd name="connsiteY3" fmla="*/ 6858001 h 6858001"/>
              <a:gd name="connsiteX4" fmla="*/ 0 w 11044688"/>
              <a:gd name="connsiteY4" fmla="*/ 3036498 h 6858001"/>
              <a:gd name="connsiteX5" fmla="*/ 4011284 w 11044688"/>
              <a:gd name="connsiteY5" fmla="*/ 0 h 6858001"/>
              <a:gd name="connsiteX0" fmla="*/ 3985405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3985405 w 11018809"/>
              <a:gd name="connsiteY5" fmla="*/ 0 h 6858001"/>
              <a:gd name="connsiteX0" fmla="*/ 4045790 w 11018809"/>
              <a:gd name="connsiteY0" fmla="*/ 0 h 6858001"/>
              <a:gd name="connsiteX1" fmla="*/ 11018809 w 11018809"/>
              <a:gd name="connsiteY1" fmla="*/ 1 h 6858001"/>
              <a:gd name="connsiteX2" fmla="*/ 11018809 w 11018809"/>
              <a:gd name="connsiteY2" fmla="*/ 6858001 h 6858001"/>
              <a:gd name="connsiteX3" fmla="*/ 4537494 w 11018809"/>
              <a:gd name="connsiteY3" fmla="*/ 6858001 h 6858001"/>
              <a:gd name="connsiteX4" fmla="*/ 0 w 11018809"/>
              <a:gd name="connsiteY4" fmla="*/ 2984739 h 6858001"/>
              <a:gd name="connsiteX5" fmla="*/ 4045790 w 11018809"/>
              <a:gd name="connsiteY5" fmla="*/ 0 h 6858001"/>
              <a:gd name="connsiteX0" fmla="*/ 3364303 w 10337322"/>
              <a:gd name="connsiteY0" fmla="*/ 0 h 6858001"/>
              <a:gd name="connsiteX1" fmla="*/ 10337322 w 10337322"/>
              <a:gd name="connsiteY1" fmla="*/ 1 h 6858001"/>
              <a:gd name="connsiteX2" fmla="*/ 10337322 w 10337322"/>
              <a:gd name="connsiteY2" fmla="*/ 6858001 h 6858001"/>
              <a:gd name="connsiteX3" fmla="*/ 3856007 w 10337322"/>
              <a:gd name="connsiteY3" fmla="*/ 6858001 h 6858001"/>
              <a:gd name="connsiteX4" fmla="*/ 0 w 10337322"/>
              <a:gd name="connsiteY4" fmla="*/ 2475781 h 6858001"/>
              <a:gd name="connsiteX5" fmla="*/ 3364303 w 10337322"/>
              <a:gd name="connsiteY5" fmla="*/ 0 h 6858001"/>
              <a:gd name="connsiteX0" fmla="*/ 3329798 w 10302817"/>
              <a:gd name="connsiteY0" fmla="*/ 0 h 6858001"/>
              <a:gd name="connsiteX1" fmla="*/ 10302817 w 10302817"/>
              <a:gd name="connsiteY1" fmla="*/ 1 h 6858001"/>
              <a:gd name="connsiteX2" fmla="*/ 10302817 w 10302817"/>
              <a:gd name="connsiteY2" fmla="*/ 6858001 h 6858001"/>
              <a:gd name="connsiteX3" fmla="*/ 3821502 w 10302817"/>
              <a:gd name="connsiteY3" fmla="*/ 6858001 h 6858001"/>
              <a:gd name="connsiteX4" fmla="*/ 0 w 10302817"/>
              <a:gd name="connsiteY4" fmla="*/ 2458528 h 6858001"/>
              <a:gd name="connsiteX5" fmla="*/ 3329798 w 10302817"/>
              <a:gd name="connsiteY5" fmla="*/ 0 h 6858001"/>
              <a:gd name="connsiteX0" fmla="*/ 3691603 w 10664622"/>
              <a:gd name="connsiteY0" fmla="*/ 0 h 6858001"/>
              <a:gd name="connsiteX1" fmla="*/ 10664622 w 10664622"/>
              <a:gd name="connsiteY1" fmla="*/ 1 h 6858001"/>
              <a:gd name="connsiteX2" fmla="*/ 10664622 w 10664622"/>
              <a:gd name="connsiteY2" fmla="*/ 6858001 h 6858001"/>
              <a:gd name="connsiteX3" fmla="*/ 4183307 w 10664622"/>
              <a:gd name="connsiteY3" fmla="*/ 6858001 h 6858001"/>
              <a:gd name="connsiteX4" fmla="*/ 0 w 10664622"/>
              <a:gd name="connsiteY4" fmla="*/ 2027208 h 6858001"/>
              <a:gd name="connsiteX5" fmla="*/ 3691603 w 10664622"/>
              <a:gd name="connsiteY5" fmla="*/ 0 h 6858001"/>
              <a:gd name="connsiteX0" fmla="*/ 7503472 w 14476491"/>
              <a:gd name="connsiteY0" fmla="*/ 0 h 6858001"/>
              <a:gd name="connsiteX1" fmla="*/ 14476491 w 14476491"/>
              <a:gd name="connsiteY1" fmla="*/ 1 h 6858001"/>
              <a:gd name="connsiteX2" fmla="*/ 14476491 w 14476491"/>
              <a:gd name="connsiteY2" fmla="*/ 6858001 h 6858001"/>
              <a:gd name="connsiteX3" fmla="*/ 7995176 w 14476491"/>
              <a:gd name="connsiteY3" fmla="*/ 6858001 h 6858001"/>
              <a:gd name="connsiteX4" fmla="*/ 0 w 14476491"/>
              <a:gd name="connsiteY4" fmla="*/ 4132054 h 6858001"/>
              <a:gd name="connsiteX5" fmla="*/ 7503472 w 14476491"/>
              <a:gd name="connsiteY5" fmla="*/ 0 h 6858001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687249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503472 w 14476491"/>
              <a:gd name="connsiteY0" fmla="*/ 0 h 6866627"/>
              <a:gd name="connsiteX1" fmla="*/ 14476491 w 14476491"/>
              <a:gd name="connsiteY1" fmla="*/ 1 h 6866627"/>
              <a:gd name="connsiteX2" fmla="*/ 14476491 w 14476491"/>
              <a:gd name="connsiteY2" fmla="*/ 6858001 h 6866627"/>
              <a:gd name="connsiteX3" fmla="*/ 4273757 w 14476491"/>
              <a:gd name="connsiteY3" fmla="*/ 6866627 h 6866627"/>
              <a:gd name="connsiteX4" fmla="*/ 0 w 14476491"/>
              <a:gd name="connsiteY4" fmla="*/ 4132054 h 6866627"/>
              <a:gd name="connsiteX5" fmla="*/ 7503472 w 14476491"/>
              <a:gd name="connsiteY5" fmla="*/ 0 h 6866627"/>
              <a:gd name="connsiteX0" fmla="*/ 7684373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7684373 w 14657392"/>
              <a:gd name="connsiteY5" fmla="*/ 0 h 6866627"/>
              <a:gd name="connsiteX0" fmla="*/ 8007414 w 14657392"/>
              <a:gd name="connsiteY0" fmla="*/ 0 h 6866627"/>
              <a:gd name="connsiteX1" fmla="*/ 14657392 w 14657392"/>
              <a:gd name="connsiteY1" fmla="*/ 1 h 6866627"/>
              <a:gd name="connsiteX2" fmla="*/ 14657392 w 14657392"/>
              <a:gd name="connsiteY2" fmla="*/ 6858001 h 6866627"/>
              <a:gd name="connsiteX3" fmla="*/ 4454658 w 14657392"/>
              <a:gd name="connsiteY3" fmla="*/ 6866627 h 6866627"/>
              <a:gd name="connsiteX4" fmla="*/ 0 w 14657392"/>
              <a:gd name="connsiteY4" fmla="*/ 4063043 h 6866627"/>
              <a:gd name="connsiteX5" fmla="*/ 8007414 w 14657392"/>
              <a:gd name="connsiteY5" fmla="*/ 0 h 6866627"/>
              <a:gd name="connsiteX0" fmla="*/ 7929884 w 14579862"/>
              <a:gd name="connsiteY0" fmla="*/ 0 h 6866627"/>
              <a:gd name="connsiteX1" fmla="*/ 14579862 w 14579862"/>
              <a:gd name="connsiteY1" fmla="*/ 1 h 6866627"/>
              <a:gd name="connsiteX2" fmla="*/ 14579862 w 14579862"/>
              <a:gd name="connsiteY2" fmla="*/ 6858001 h 6866627"/>
              <a:gd name="connsiteX3" fmla="*/ 4377128 w 14579862"/>
              <a:gd name="connsiteY3" fmla="*/ 6866627 h 6866627"/>
              <a:gd name="connsiteX4" fmla="*/ 0 w 14579862"/>
              <a:gd name="connsiteY4" fmla="*/ 4132054 h 6866627"/>
              <a:gd name="connsiteX5" fmla="*/ 7929884 w 14579862"/>
              <a:gd name="connsiteY5" fmla="*/ 0 h 6866627"/>
              <a:gd name="connsiteX0" fmla="*/ 7878197 w 14528175"/>
              <a:gd name="connsiteY0" fmla="*/ 0 h 6866627"/>
              <a:gd name="connsiteX1" fmla="*/ 14528175 w 14528175"/>
              <a:gd name="connsiteY1" fmla="*/ 1 h 6866627"/>
              <a:gd name="connsiteX2" fmla="*/ 14528175 w 14528175"/>
              <a:gd name="connsiteY2" fmla="*/ 6858001 h 6866627"/>
              <a:gd name="connsiteX3" fmla="*/ 4325441 w 14528175"/>
              <a:gd name="connsiteY3" fmla="*/ 6866627 h 6866627"/>
              <a:gd name="connsiteX4" fmla="*/ 0 w 14528175"/>
              <a:gd name="connsiteY4" fmla="*/ 4088922 h 6866627"/>
              <a:gd name="connsiteX5" fmla="*/ 7878197 w 14528175"/>
              <a:gd name="connsiteY5" fmla="*/ 0 h 6866627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493421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75254"/>
              <a:gd name="connsiteX1" fmla="*/ 14528175 w 14528175"/>
              <a:gd name="connsiteY1" fmla="*/ 1 h 6875254"/>
              <a:gd name="connsiteX2" fmla="*/ 14528175 w 14528175"/>
              <a:gd name="connsiteY2" fmla="*/ 6858001 h 6875254"/>
              <a:gd name="connsiteX3" fmla="*/ 4661403 w 14528175"/>
              <a:gd name="connsiteY3" fmla="*/ 6875254 h 6875254"/>
              <a:gd name="connsiteX4" fmla="*/ 0 w 14528175"/>
              <a:gd name="connsiteY4" fmla="*/ 4088922 h 6875254"/>
              <a:gd name="connsiteX5" fmla="*/ 7878197 w 14528175"/>
              <a:gd name="connsiteY5" fmla="*/ 0 h 6875254"/>
              <a:gd name="connsiteX0" fmla="*/ 7878197 w 14528175"/>
              <a:gd name="connsiteY0" fmla="*/ 0 h 6858001"/>
              <a:gd name="connsiteX1" fmla="*/ 14528175 w 14528175"/>
              <a:gd name="connsiteY1" fmla="*/ 1 h 6858001"/>
              <a:gd name="connsiteX2" fmla="*/ 14528175 w 14528175"/>
              <a:gd name="connsiteY2" fmla="*/ 6858001 h 6858001"/>
              <a:gd name="connsiteX3" fmla="*/ 4635561 w 14528175"/>
              <a:gd name="connsiteY3" fmla="*/ 6858001 h 6858001"/>
              <a:gd name="connsiteX4" fmla="*/ 0 w 14528175"/>
              <a:gd name="connsiteY4" fmla="*/ 4088922 h 6858001"/>
              <a:gd name="connsiteX5" fmla="*/ 7878197 w 14528175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8175" h="6858001">
                <a:moveTo>
                  <a:pt x="7878197" y="0"/>
                </a:moveTo>
                <a:lnTo>
                  <a:pt x="14528175" y="1"/>
                </a:lnTo>
                <a:lnTo>
                  <a:pt x="14528175" y="6858001"/>
                </a:lnTo>
                <a:lnTo>
                  <a:pt x="4635561" y="6858001"/>
                </a:lnTo>
                <a:cubicBezTo>
                  <a:pt x="4606807" y="6852250"/>
                  <a:pt x="28754" y="4111926"/>
                  <a:pt x="0" y="4088922"/>
                </a:cubicBezTo>
                <a:lnTo>
                  <a:pt x="7878197" y="0"/>
                </a:lnTo>
                <a:close/>
              </a:path>
            </a:pathLst>
          </a:custGeom>
          <a:solidFill>
            <a:srgbClr val="AFABA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6C6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44" y="262751"/>
            <a:ext cx="2243315" cy="1947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9C34791-D1B7-41A1-9B8A-FEC744598E9C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6148A65-F440-45D3-8599-327DDDD855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115/crpt/srpt191/CRPT-115srpt191.pdf" TargetMode="External"/><Relationship Id="rId2" Type="http://schemas.openxmlformats.org/officeDocument/2006/relationships/hyperlink" Target="http://nap.edu/2502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hrm.org/hr-today/trends-and-forecasting/special-reports-and-expert-views/Documents/Aging-Workforce-Talents-Mature-Employees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osemary.thierer@iow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0" y="299459"/>
            <a:ext cx="2243315" cy="19475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000441" y="4249480"/>
            <a:ext cx="7429559" cy="1340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Month Date, 2018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3200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Disability Access </a:t>
            </a:r>
            <a:r>
              <a:rPr lang="en-US" sz="32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Committee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176C6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Rosie Thierer, Executive Officer - Iowa Department on Aging</a:t>
            </a:r>
            <a:endParaRPr lang="en-US" sz="2000" dirty="0">
              <a:solidFill>
                <a:srgbClr val="176C6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08" y="1008185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Start Myth </a:t>
            </a:r>
            <a:r>
              <a:rPr lang="en-US" sz="2800" b="1" dirty="0"/>
              <a:t>B</a:t>
            </a:r>
            <a:r>
              <a:rPr lang="en-US" sz="2800" b="1" dirty="0" smtClean="0"/>
              <a:t>usting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4892" y="1969477"/>
            <a:ext cx="7397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Older workers can’t keep up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BLS finds no difference in hours worked by younger and older 	workers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At age 50+ evidence that older workers more motivated to 	exceed expectations</a:t>
            </a:r>
          </a:p>
          <a:p>
            <a:pPr lvl="1"/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Unwilling to share job knowledge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Used to working as team work at transferring what know 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More costly due to higher salaries, health benefits, vacations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Cannot only look at costs must also look at economic value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Cannot learn new skills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This age fastest growing group of internet and social media 	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846" y="1453662"/>
            <a:ext cx="7866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Won’t stay on job long if hire and train because they will retire soon</a:t>
            </a:r>
          </a:p>
          <a:p>
            <a:r>
              <a:rPr lang="en-US" dirty="0"/>
              <a:t>	</a:t>
            </a:r>
            <a:r>
              <a:rPr lang="en-US" dirty="0" smtClean="0"/>
              <a:t>Age 55-64 worked at company 10.1 years</a:t>
            </a:r>
          </a:p>
          <a:p>
            <a:r>
              <a:rPr lang="en-US" dirty="0"/>
              <a:t>	</a:t>
            </a:r>
            <a:r>
              <a:rPr lang="en-US" dirty="0" smtClean="0"/>
              <a:t>Age 25-34 2.8 years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Older workers are not as flexible or adaptable</a:t>
            </a:r>
          </a:p>
          <a:p>
            <a:r>
              <a:rPr lang="en-US" dirty="0"/>
              <a:t>	</a:t>
            </a:r>
            <a:r>
              <a:rPr lang="en-US" dirty="0" smtClean="0"/>
              <a:t>Just as adaptable as younger workers</a:t>
            </a:r>
          </a:p>
          <a:p>
            <a:r>
              <a:rPr lang="en-US" dirty="0"/>
              <a:t>	</a:t>
            </a:r>
            <a:r>
              <a:rPr lang="en-US" dirty="0" smtClean="0"/>
              <a:t>May question why changes are made but will go along if rationale is 	explained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Take more sick days</a:t>
            </a:r>
          </a:p>
          <a:p>
            <a:r>
              <a:rPr lang="en-US" dirty="0"/>
              <a:t>	</a:t>
            </a:r>
            <a:r>
              <a:rPr lang="en-US" dirty="0" smtClean="0"/>
              <a:t>Attendance better for older worker than younger </a:t>
            </a:r>
            <a:r>
              <a:rPr lang="en-US" dirty="0" smtClean="0"/>
              <a:t>ones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Older workers more prone to injury/disability </a:t>
            </a:r>
          </a:p>
          <a:p>
            <a:pPr lvl="1"/>
            <a:r>
              <a:rPr lang="en-US" dirty="0" smtClean="0"/>
              <a:t>No data to support this rather tend to experience fewer workplace injuries</a:t>
            </a:r>
          </a:p>
          <a:p>
            <a:pPr lvl="1"/>
            <a:r>
              <a:rPr lang="en-US" dirty="0" smtClean="0"/>
              <a:t>Disability based on risk factors-current older workers healthiest have ever been </a:t>
            </a:r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9261" y="750277"/>
            <a:ext cx="463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Myth Busting cont.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54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862" y="1242646"/>
            <a:ext cx="437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Upskill Older </a:t>
            </a:r>
            <a:r>
              <a:rPr lang="en-US" sz="2800" b="1" dirty="0"/>
              <a:t>W</a:t>
            </a:r>
            <a:r>
              <a:rPr lang="en-US" sz="2800" b="1" dirty="0" smtClean="0"/>
              <a:t>orker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94185" y="2286000"/>
            <a:ext cx="76551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Offer assessments to help understand strengths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Assist with producing new resume that “hides” 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Help understand how job search has changed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Provide training on interviewing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Assess their network and help them understand how to use 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If need computer skills training help them identify a reason to take classes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Point them to certificate training that might help them along a career path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Connect them to businesses for informational interviews/internships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Believe that they can find employment</a:t>
            </a:r>
          </a:p>
        </p:txBody>
      </p:sp>
    </p:spTree>
    <p:extLst>
      <p:ext uri="{BB962C8B-B14F-4D97-AF65-F5344CB8AC3E}">
        <p14:creationId xmlns:p14="http://schemas.microsoft.com/office/powerpoint/2010/main" val="438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9846" y="1383323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Educate Business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917" y="2074985"/>
            <a:ext cx="76598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Become an Age Friendly Workplace by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Embracing the benefits of older workers</a:t>
            </a:r>
          </a:p>
          <a:p>
            <a:r>
              <a:rPr lang="en-US" dirty="0"/>
              <a:t>	</a:t>
            </a:r>
            <a:r>
              <a:rPr lang="en-US" dirty="0" smtClean="0"/>
              <a:t>Leadership skills, communication skills, focused, strong-work </a:t>
            </a:r>
          </a:p>
          <a:p>
            <a:r>
              <a:rPr lang="en-US" dirty="0"/>
              <a:t>	</a:t>
            </a:r>
            <a:r>
              <a:rPr lang="en-US" dirty="0" smtClean="0"/>
              <a:t>ethic, not looking for next opportunity, strong networks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Remove ageism from job ads -  Recent Grad, Ninja, Energetic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Incorporate images of mature worker in marketing materials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Train middle managers/supervisors in how to work with multi-	generational 	workforce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Use multi-generational work teams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Provide mentoring/reverse mentoring programs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Bring in older worker for internship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Move older worker to skills training positions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815" y="1101969"/>
            <a:ext cx="60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Education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7323" y="1688123"/>
            <a:ext cx="87805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Suggest alternatives pathways to retirement</a:t>
            </a:r>
          </a:p>
          <a:p>
            <a:r>
              <a:rPr lang="en-US" dirty="0"/>
              <a:t>	Full-time to part-time</a:t>
            </a:r>
          </a:p>
          <a:p>
            <a:r>
              <a:rPr lang="en-US" dirty="0"/>
              <a:t>	Job Sharing</a:t>
            </a:r>
          </a:p>
          <a:p>
            <a:r>
              <a:rPr lang="en-US" dirty="0"/>
              <a:t>	</a:t>
            </a:r>
            <a:r>
              <a:rPr lang="en-US" dirty="0" smtClean="0"/>
              <a:t>Job </a:t>
            </a:r>
            <a:r>
              <a:rPr lang="en-US" dirty="0"/>
              <a:t>floater where serve as mentor for newer </a:t>
            </a:r>
            <a:r>
              <a:rPr lang="en-US" dirty="0" smtClean="0"/>
              <a:t>workers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Create list of and pathways for retirees wanting to return for special projects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Provide open environment to request accommodations for arthritis, high blood pressure, diabetes, and other age related conditions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Provide access to classes on nutrition, exercise, etc. to reduce disability risk factors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Wellness programs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Design flexible leave policies for care-giving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Make sure welcoming environment for all 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Assist with job analysis to list skills needed for job and adaptations or accommodations that could be used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0861" y="1148862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79077" y="2016369"/>
            <a:ext cx="88626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Managing the Older Worker-Peter Cappelli and Bill </a:t>
            </a:r>
            <a:r>
              <a:rPr lang="en-US" dirty="0" smtClean="0"/>
              <a:t>Novelli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Harvard Business Press 2010</a:t>
            </a:r>
          </a:p>
          <a:p>
            <a:endParaRPr lang="en-US" dirty="0"/>
          </a:p>
          <a:p>
            <a:r>
              <a:rPr lang="en-US" dirty="0" smtClean="0"/>
              <a:t>Aging and Disability: Beyond Stereotypes to Inclusion: Proceedings of Workshop</a:t>
            </a:r>
          </a:p>
          <a:p>
            <a:r>
              <a:rPr lang="en-US" dirty="0" smtClean="0">
                <a:hlinkClick r:id="rId2"/>
              </a:rPr>
              <a:t>http://nap.edu/25029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America’s Aging Workforce: Opportunities and Challenges-Special Committee on Aging United States Senate December 2017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www.congress.gov/115/crpt/srpt191/CRPT-115srpt191.pdf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SHRM The Aging Workforce: Leveraging the Talents of Mature Employees</a:t>
            </a:r>
          </a:p>
          <a:p>
            <a:r>
              <a:rPr lang="en-US" u="sng" dirty="0">
                <a:hlinkClick r:id="rId4"/>
              </a:rPr>
              <a:t>https://www.shrm.org/hr-today/trends-and-forecasting/special-reports-and-expert-views/Documents/Aging-Workforce-Talents-Mature-Employees.pdf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Than a Number, Kate Rockwood, HR Magazine February 2018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089362" y="4094205"/>
            <a:ext cx="3892729" cy="1124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000" b="1" cap="all" dirty="0" smtClean="0">
                <a:solidFill>
                  <a:srgbClr val="01595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9877" y="2497015"/>
            <a:ext cx="3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Rosie Thierer</a:t>
            </a:r>
          </a:p>
          <a:p>
            <a:r>
              <a:rPr lang="en-US" dirty="0" smtClean="0"/>
              <a:t>Iowa Department on Aging</a:t>
            </a:r>
          </a:p>
          <a:p>
            <a:r>
              <a:rPr lang="en-US" dirty="0" smtClean="0">
                <a:hlinkClick r:id="rId2"/>
              </a:rPr>
              <a:t>rosemary.thierer@iowa.gov</a:t>
            </a:r>
            <a:endParaRPr lang="en-US" dirty="0" smtClean="0"/>
          </a:p>
          <a:p>
            <a:r>
              <a:rPr lang="en-US" dirty="0" smtClean="0"/>
              <a:t>515-776-8115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938" y="1852246"/>
            <a:ext cx="7444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Tapping into the 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Experience of the Older Worker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492" y="1524000"/>
            <a:ext cx="458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BLS Projections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2142759"/>
            <a:ext cx="5263661" cy="37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3569" y="5908431"/>
            <a:ext cx="601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group shrinking except older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415" y="1861065"/>
            <a:ext cx="429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Iowa 2017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976438"/>
            <a:ext cx="6943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16" y="4881563"/>
            <a:ext cx="9402996" cy="10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691662"/>
            <a:ext cx="634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Iowa Numbers 2017-All Industries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6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881188"/>
            <a:ext cx="6153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231" y="1368696"/>
            <a:ext cx="78192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 Are All </a:t>
            </a:r>
            <a:r>
              <a:rPr lang="en-US" sz="2800" b="1" dirty="0"/>
              <a:t>T</a:t>
            </a:r>
            <a:r>
              <a:rPr lang="en-US" sz="2800" b="1" dirty="0" smtClean="0"/>
              <a:t>hese People Still Working or Looking for Work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Laid off (Mid-fifties hardest)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No defined pension – not afford to retire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Paying off student loans - their own or children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Caring for grandchildren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Access to health care or need to pay off large medical bills even with Medicare coverage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Just released from prison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Want to remain engaged and have sense of purpose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3" y="1418492"/>
            <a:ext cx="554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Our Assistance is Needed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9691" y="2708031"/>
            <a:ext cx="7104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unemployed after 12 months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Age 62+	62%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50-61		47%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35-49		39%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25-35		35%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 smtClean="0"/>
              <a:t>Myths about hiring older worker keep them unemployed longer.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sz="1100" dirty="0" smtClean="0"/>
              <a:t>Urban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2321169"/>
            <a:ext cx="6869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We Can Do For: </a:t>
            </a:r>
          </a:p>
          <a:p>
            <a:pPr algn="ctr"/>
            <a:r>
              <a:rPr lang="en-US" sz="4000" b="1" dirty="0" smtClean="0"/>
              <a:t>Job Seekers</a:t>
            </a:r>
          </a:p>
          <a:p>
            <a:pPr algn="ctr"/>
            <a:r>
              <a:rPr lang="en-US" sz="4000" b="1" dirty="0" smtClean="0"/>
              <a:t> and</a:t>
            </a:r>
          </a:p>
          <a:p>
            <a:pPr algn="ctr"/>
            <a:r>
              <a:rPr lang="en-US" sz="4000" b="1" dirty="0" smtClean="0"/>
              <a:t>Businesses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5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3" y="914400"/>
            <a:ext cx="83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Check Beliefs and Attitudes-Unconscious Bias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3472" y="1629508"/>
            <a:ext cx="59098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we are faced with an “older worker” we are reminded of our own aging which is something most of us prefer to avoid.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biases start to appear: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Start speaking louder and slower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Assume cannot use a computer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Don’t recommend training programs because they are not interested in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341</Words>
  <Application>Microsoft Office PowerPoint</Application>
  <PresentationFormat>Custom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Thierer, Rosemary [IDA]</cp:lastModifiedBy>
  <cp:revision>42</cp:revision>
  <dcterms:created xsi:type="dcterms:W3CDTF">2018-06-13T15:03:45Z</dcterms:created>
  <dcterms:modified xsi:type="dcterms:W3CDTF">2018-10-10T18:50:59Z</dcterms:modified>
</cp:coreProperties>
</file>